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7" r:id="rId4"/>
    <p:sldMasterId id="2147483700" r:id="rId5"/>
  </p:sldMasterIdLst>
  <p:notesMasterIdLst>
    <p:notesMasterId r:id="rId43"/>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009DC-EA71-4762-B61F-BC2C41541127}" type="datetimeFigureOut">
              <a:rPr lang="en-US" smtClean="0"/>
              <a:t>3/28/2013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E0FD9-B2FC-4F9E-928C-ABEA6B3C9000}" type="slidenum">
              <a:rPr lang="en-US" smtClean="0"/>
              <a:t>‹#›</a:t>
            </a:fld>
            <a:endParaRPr lang="en-US"/>
          </a:p>
        </p:txBody>
      </p:sp>
    </p:spTree>
    <p:extLst>
      <p:ext uri="{BB962C8B-B14F-4D97-AF65-F5344CB8AC3E}">
        <p14:creationId xmlns:p14="http://schemas.microsoft.com/office/powerpoint/2010/main" val="11068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84" eaLnBrk="0" hangingPunct="0">
              <a:defRPr>
                <a:solidFill>
                  <a:schemeClr val="tx1"/>
                </a:solidFill>
                <a:latin typeface="Arial" pitchFamily="34" charset="0"/>
              </a:defRPr>
            </a:lvl1pPr>
            <a:lvl2pPr marL="787973" indent="-303066" defTabSz="910884" eaLnBrk="0" hangingPunct="0">
              <a:defRPr>
                <a:solidFill>
                  <a:schemeClr val="tx1"/>
                </a:solidFill>
                <a:latin typeface="Arial" pitchFamily="34" charset="0"/>
              </a:defRPr>
            </a:lvl2pPr>
            <a:lvl3pPr marL="1212266" indent="-242453" defTabSz="910884" eaLnBrk="0" hangingPunct="0">
              <a:defRPr>
                <a:solidFill>
                  <a:schemeClr val="tx1"/>
                </a:solidFill>
                <a:latin typeface="Arial" pitchFamily="34" charset="0"/>
              </a:defRPr>
            </a:lvl3pPr>
            <a:lvl4pPr marL="1697172" indent="-242453" defTabSz="910884" eaLnBrk="0" hangingPunct="0">
              <a:defRPr>
                <a:solidFill>
                  <a:schemeClr val="tx1"/>
                </a:solidFill>
                <a:latin typeface="Arial" pitchFamily="34" charset="0"/>
              </a:defRPr>
            </a:lvl4pPr>
            <a:lvl5pPr marL="2182078" indent="-242453" defTabSz="910884" eaLnBrk="0" hangingPunct="0">
              <a:defRPr>
                <a:solidFill>
                  <a:schemeClr val="tx1"/>
                </a:solidFill>
                <a:latin typeface="Arial" pitchFamily="34" charset="0"/>
              </a:defRPr>
            </a:lvl5pPr>
            <a:lvl6pPr marL="2666985" indent="-242453" defTabSz="910884" eaLnBrk="0" fontAlgn="base" hangingPunct="0">
              <a:spcBef>
                <a:spcPct val="0"/>
              </a:spcBef>
              <a:spcAft>
                <a:spcPct val="0"/>
              </a:spcAft>
              <a:defRPr>
                <a:solidFill>
                  <a:schemeClr val="tx1"/>
                </a:solidFill>
                <a:latin typeface="Arial" pitchFamily="34" charset="0"/>
              </a:defRPr>
            </a:lvl6pPr>
            <a:lvl7pPr marL="3151891" indent="-242453" defTabSz="910884" eaLnBrk="0" fontAlgn="base" hangingPunct="0">
              <a:spcBef>
                <a:spcPct val="0"/>
              </a:spcBef>
              <a:spcAft>
                <a:spcPct val="0"/>
              </a:spcAft>
              <a:defRPr>
                <a:solidFill>
                  <a:schemeClr val="tx1"/>
                </a:solidFill>
                <a:latin typeface="Arial" pitchFamily="34" charset="0"/>
              </a:defRPr>
            </a:lvl7pPr>
            <a:lvl8pPr marL="3636797" indent="-242453" defTabSz="910884" eaLnBrk="0" fontAlgn="base" hangingPunct="0">
              <a:spcBef>
                <a:spcPct val="0"/>
              </a:spcBef>
              <a:spcAft>
                <a:spcPct val="0"/>
              </a:spcAft>
              <a:defRPr>
                <a:solidFill>
                  <a:schemeClr val="tx1"/>
                </a:solidFill>
                <a:latin typeface="Arial" pitchFamily="34" charset="0"/>
              </a:defRPr>
            </a:lvl8pPr>
            <a:lvl9pPr marL="4121704" indent="-242453" defTabSz="910884" eaLnBrk="0" fontAlgn="base" hangingPunct="0">
              <a:spcBef>
                <a:spcPct val="0"/>
              </a:spcBef>
              <a:spcAft>
                <a:spcPct val="0"/>
              </a:spcAft>
              <a:defRPr>
                <a:solidFill>
                  <a:schemeClr val="tx1"/>
                </a:solidFill>
                <a:latin typeface="Arial" pitchFamily="34" charset="0"/>
              </a:defRPr>
            </a:lvl9pPr>
          </a:lstStyle>
          <a:p>
            <a:pPr eaLnBrk="1" hangingPunct="1"/>
            <a:fld id="{12160414-A346-490B-87C5-5D1ED8430D19}" type="slidenum">
              <a:rPr lang="es-VE">
                <a:solidFill>
                  <a:srgbClr val="000000"/>
                </a:solidFill>
              </a:rPr>
              <a:pPr eaLnBrk="1" hangingPunct="1"/>
              <a:t>3</a:t>
            </a:fld>
            <a:endParaRPr lang="es-VE">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Good morning.</a:t>
            </a:r>
          </a:p>
          <a:p>
            <a:pPr eaLnBrk="1" hangingPunct="1"/>
            <a:r>
              <a:rPr lang="en-US" smtClean="0">
                <a:latin typeface="Arial" pitchFamily="34" charset="0"/>
              </a:rPr>
              <a:t>I appreciate the opportunity to talk to you this morning about the Institutional Marketing Department. We have dynamic team that works very, very hard. They produce great work.</a:t>
            </a:r>
          </a:p>
          <a:p>
            <a:pPr eaLnBrk="1" hangingPunct="1"/>
            <a:endParaRPr lang="en-US" smtClean="0">
              <a:latin typeface="Arial" pitchFamily="34" charset="0"/>
            </a:endParaRPr>
          </a:p>
          <a:p>
            <a:pPr eaLnBrk="1" hangingPunct="1"/>
            <a:r>
              <a:rPr lang="en-US" smtClean="0">
                <a:latin typeface="Arial" pitchFamily="34" charset="0"/>
              </a:rPr>
              <a:t>Today’s presentation will focus on the roles and responsibilities of the department and how we create value to the organization. </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5604" name="Slide Number Placeholder 3"/>
          <p:cNvSpPr txBox="1">
            <a:spLocks noGrp="1"/>
          </p:cNvSpPr>
          <p:nvPr/>
        </p:nvSpPr>
        <p:spPr bwMode="auto">
          <a:xfrm>
            <a:off x="3884840" y="8684462"/>
            <a:ext cx="2971460" cy="45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9" tIns="45578" rIns="91159" bIns="4557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E0F03611-9761-48D3-9AFA-0B920F7A7A3F}" type="slidenum">
              <a:rPr lang="es-ES_tradnl" sz="1300">
                <a:solidFill>
                  <a:srgbClr val="000000"/>
                </a:solidFill>
              </a:rPr>
              <a:pPr algn="r" eaLnBrk="1" fontAlgn="base" hangingPunct="1">
                <a:spcBef>
                  <a:spcPct val="0"/>
                </a:spcBef>
                <a:spcAft>
                  <a:spcPct val="0"/>
                </a:spcAft>
              </a:pPr>
              <a:t>7</a:t>
            </a:fld>
            <a:endParaRPr lang="es-ES_tradnl" sz="13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7973" indent="-303066" eaLnBrk="0" hangingPunct="0">
              <a:defRPr>
                <a:solidFill>
                  <a:schemeClr val="tx1"/>
                </a:solidFill>
                <a:latin typeface="Arial" pitchFamily="34" charset="0"/>
              </a:defRPr>
            </a:lvl2pPr>
            <a:lvl3pPr marL="1212266" indent="-242453" eaLnBrk="0" hangingPunct="0">
              <a:defRPr>
                <a:solidFill>
                  <a:schemeClr val="tx1"/>
                </a:solidFill>
                <a:latin typeface="Arial" pitchFamily="34" charset="0"/>
              </a:defRPr>
            </a:lvl3pPr>
            <a:lvl4pPr marL="1697172" indent="-242453" eaLnBrk="0" hangingPunct="0">
              <a:defRPr>
                <a:solidFill>
                  <a:schemeClr val="tx1"/>
                </a:solidFill>
                <a:latin typeface="Arial" pitchFamily="34" charset="0"/>
              </a:defRPr>
            </a:lvl4pPr>
            <a:lvl5pPr marL="2182078" indent="-242453" eaLnBrk="0" hangingPunct="0">
              <a:defRPr>
                <a:solidFill>
                  <a:schemeClr val="tx1"/>
                </a:solidFill>
                <a:latin typeface="Arial" pitchFamily="34" charset="0"/>
              </a:defRPr>
            </a:lvl5pPr>
            <a:lvl6pPr marL="2666985" indent="-242453" eaLnBrk="0" fontAlgn="base" hangingPunct="0">
              <a:spcBef>
                <a:spcPct val="0"/>
              </a:spcBef>
              <a:spcAft>
                <a:spcPct val="0"/>
              </a:spcAft>
              <a:defRPr>
                <a:solidFill>
                  <a:schemeClr val="tx1"/>
                </a:solidFill>
                <a:latin typeface="Arial" pitchFamily="34" charset="0"/>
              </a:defRPr>
            </a:lvl6pPr>
            <a:lvl7pPr marL="3151891" indent="-242453" eaLnBrk="0" fontAlgn="base" hangingPunct="0">
              <a:spcBef>
                <a:spcPct val="0"/>
              </a:spcBef>
              <a:spcAft>
                <a:spcPct val="0"/>
              </a:spcAft>
              <a:defRPr>
                <a:solidFill>
                  <a:schemeClr val="tx1"/>
                </a:solidFill>
                <a:latin typeface="Arial" pitchFamily="34" charset="0"/>
              </a:defRPr>
            </a:lvl7pPr>
            <a:lvl8pPr marL="3636797" indent="-242453" eaLnBrk="0" fontAlgn="base" hangingPunct="0">
              <a:spcBef>
                <a:spcPct val="0"/>
              </a:spcBef>
              <a:spcAft>
                <a:spcPct val="0"/>
              </a:spcAft>
              <a:defRPr>
                <a:solidFill>
                  <a:schemeClr val="tx1"/>
                </a:solidFill>
                <a:latin typeface="Arial" pitchFamily="34" charset="0"/>
              </a:defRPr>
            </a:lvl8pPr>
            <a:lvl9pPr marL="4121704" indent="-242453" eaLnBrk="0" fontAlgn="base" hangingPunct="0">
              <a:spcBef>
                <a:spcPct val="0"/>
              </a:spcBef>
              <a:spcAft>
                <a:spcPct val="0"/>
              </a:spcAft>
              <a:defRPr>
                <a:solidFill>
                  <a:schemeClr val="tx1"/>
                </a:solidFill>
                <a:latin typeface="Arial" pitchFamily="34" charset="0"/>
              </a:defRPr>
            </a:lvl9pPr>
          </a:lstStyle>
          <a:p>
            <a:pPr eaLnBrk="1" hangingPunct="1"/>
            <a:fld id="{44BE7FB0-8F48-435C-84D9-88FFAA5FE522}" type="slidenum">
              <a:rPr lang="es-VE">
                <a:solidFill>
                  <a:prstClr val="black"/>
                </a:solidFill>
              </a:rPr>
              <a:pPr eaLnBrk="1" hangingPunct="1"/>
              <a:t>8</a:t>
            </a:fld>
            <a:endParaRPr lang="es-VE">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43000" y="687388"/>
            <a:ext cx="4572000" cy="3429000"/>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7973" indent="-303066" eaLnBrk="0" hangingPunct="0">
              <a:defRPr>
                <a:solidFill>
                  <a:schemeClr val="tx1"/>
                </a:solidFill>
                <a:latin typeface="Arial" pitchFamily="34" charset="0"/>
              </a:defRPr>
            </a:lvl2pPr>
            <a:lvl3pPr marL="1212266" indent="-242453" eaLnBrk="0" hangingPunct="0">
              <a:defRPr>
                <a:solidFill>
                  <a:schemeClr val="tx1"/>
                </a:solidFill>
                <a:latin typeface="Arial" pitchFamily="34" charset="0"/>
              </a:defRPr>
            </a:lvl3pPr>
            <a:lvl4pPr marL="1697172" indent="-242453" eaLnBrk="0" hangingPunct="0">
              <a:defRPr>
                <a:solidFill>
                  <a:schemeClr val="tx1"/>
                </a:solidFill>
                <a:latin typeface="Arial" pitchFamily="34" charset="0"/>
              </a:defRPr>
            </a:lvl4pPr>
            <a:lvl5pPr marL="2182078" indent="-242453" eaLnBrk="0" hangingPunct="0">
              <a:defRPr>
                <a:solidFill>
                  <a:schemeClr val="tx1"/>
                </a:solidFill>
                <a:latin typeface="Arial" pitchFamily="34" charset="0"/>
              </a:defRPr>
            </a:lvl5pPr>
            <a:lvl6pPr marL="2666985" indent="-242453" eaLnBrk="0" fontAlgn="base" hangingPunct="0">
              <a:spcBef>
                <a:spcPct val="0"/>
              </a:spcBef>
              <a:spcAft>
                <a:spcPct val="0"/>
              </a:spcAft>
              <a:defRPr>
                <a:solidFill>
                  <a:schemeClr val="tx1"/>
                </a:solidFill>
                <a:latin typeface="Arial" pitchFamily="34" charset="0"/>
              </a:defRPr>
            </a:lvl6pPr>
            <a:lvl7pPr marL="3151891" indent="-242453" eaLnBrk="0" fontAlgn="base" hangingPunct="0">
              <a:spcBef>
                <a:spcPct val="0"/>
              </a:spcBef>
              <a:spcAft>
                <a:spcPct val="0"/>
              </a:spcAft>
              <a:defRPr>
                <a:solidFill>
                  <a:schemeClr val="tx1"/>
                </a:solidFill>
                <a:latin typeface="Arial" pitchFamily="34" charset="0"/>
              </a:defRPr>
            </a:lvl7pPr>
            <a:lvl8pPr marL="3636797" indent="-242453" eaLnBrk="0" fontAlgn="base" hangingPunct="0">
              <a:spcBef>
                <a:spcPct val="0"/>
              </a:spcBef>
              <a:spcAft>
                <a:spcPct val="0"/>
              </a:spcAft>
              <a:defRPr>
                <a:solidFill>
                  <a:schemeClr val="tx1"/>
                </a:solidFill>
                <a:latin typeface="Arial" pitchFamily="34" charset="0"/>
              </a:defRPr>
            </a:lvl8pPr>
            <a:lvl9pPr marL="4121704" indent="-242453" eaLnBrk="0" fontAlgn="base" hangingPunct="0">
              <a:spcBef>
                <a:spcPct val="0"/>
              </a:spcBef>
              <a:spcAft>
                <a:spcPct val="0"/>
              </a:spcAft>
              <a:defRPr>
                <a:solidFill>
                  <a:schemeClr val="tx1"/>
                </a:solidFill>
                <a:latin typeface="Arial" pitchFamily="34" charset="0"/>
              </a:defRPr>
            </a:lvl9pPr>
          </a:lstStyle>
          <a:p>
            <a:pPr eaLnBrk="1" hangingPunct="1"/>
            <a:fld id="{62AB9E98-175A-4247-95C9-386684472F95}" type="slidenum">
              <a:rPr lang="es-VE">
                <a:solidFill>
                  <a:prstClr val="black"/>
                </a:solidFill>
              </a:rPr>
              <a:pPr eaLnBrk="1" hangingPunct="1"/>
              <a:t>14</a:t>
            </a:fld>
            <a:endParaRPr lang="es-VE">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xfrm>
            <a:off x="687161" y="4344737"/>
            <a:ext cx="5483679" cy="41141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C03D4D-F3D3-449F-8F4D-0DB65F2E9814}"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53211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03D4D-F3D3-449F-8F4D-0DB65F2E9814}"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375250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03D4D-F3D3-449F-8F4D-0DB65F2E9814}"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1417170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2"/>
            <a:ext cx="82296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userDrawn="1">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charset="0"/>
              </a:defRPr>
            </a:lvl1pPr>
          </a:lstStyle>
          <a:p>
            <a:r>
              <a:rPr lang="da-DK"/>
              <a:t>Your footnote</a:t>
            </a:r>
          </a:p>
        </p:txBody>
      </p:sp>
      <p:sp>
        <p:nvSpPr>
          <p:cNvPr id="5" name="Pladsholder til diasnummer 5"/>
          <p:cNvSpPr>
            <a:spLocks noGrp="1"/>
          </p:cNvSpPr>
          <p:nvPr userDrawn="1">
            <p:ph type="sldNum" sz="quarter" idx="11"/>
          </p:nvPr>
        </p:nvSpPr>
        <p:spPr>
          <a:xfrm>
            <a:off x="6553201"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charset="0"/>
              </a:defRPr>
            </a:lvl1pPr>
          </a:lstStyle>
          <a:p>
            <a:r>
              <a:rPr lang="da-DK"/>
              <a:t>Your Logo</a:t>
            </a:r>
          </a:p>
        </p:txBody>
      </p:sp>
    </p:spTree>
    <p:extLst>
      <p:ext uri="{BB962C8B-B14F-4D97-AF65-F5344CB8AC3E}">
        <p14:creationId xmlns:p14="http://schemas.microsoft.com/office/powerpoint/2010/main" val="33169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3D7817B-A3CB-4EE3-80B6-D75F1C7DA7A5}" type="slidenum">
              <a:rPr lang="en-US">
                <a:solidFill>
                  <a:srgbClr val="FFFFFF"/>
                </a:solidFill>
              </a:rPr>
              <a:pPr>
                <a:defRPr/>
              </a:pPr>
              <a:t>‹#›</a:t>
            </a:fld>
            <a:endParaRPr lang="en-US">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A243FD9B-C394-4E6A-BF8D-891858472723}"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15686263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0584B58-7CD4-4E7C-B04A-0F951A2DCE60}" type="slidenum">
              <a:rPr lang="en-US">
                <a:solidFill>
                  <a:srgbClr val="FFFFFF"/>
                </a:solidFill>
              </a:rPr>
              <a:pPr>
                <a:defRPr/>
              </a:pPr>
              <a:t>‹#›</a:t>
            </a:fld>
            <a:endParaRPr lang="en-US">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223F846F-41E1-458C-8F7F-4802A43E6ADE}"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35713427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33575"/>
            <a:ext cx="4092575"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3588" y="1933575"/>
            <a:ext cx="4092575"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437B1382-B165-44E9-A4AB-CA29D7A6F763}" type="slidenum">
              <a:rPr lang="en-US">
                <a:solidFill>
                  <a:srgbClr val="FFFFFF"/>
                </a:solidFill>
              </a:rPr>
              <a:pPr>
                <a:defRPr/>
              </a:pPr>
              <a:t>‹#›</a:t>
            </a:fld>
            <a:endParaRPr lang="en-US">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D0B726DC-7371-4F21-90EF-EAA6BBD34273}"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15761485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AB0C4F34-4364-4787-B33E-3FA5CCC35D0E}" type="slidenum">
              <a:rPr lang="en-US">
                <a:solidFill>
                  <a:srgbClr val="FFFFFF"/>
                </a:solidFill>
              </a:rPr>
              <a:pPr>
                <a:defRPr/>
              </a:pPr>
              <a:t>‹#›</a:t>
            </a:fld>
            <a:endParaRPr lang="en-US">
              <a:solidFill>
                <a:srgbClr val="FFFFFF"/>
              </a:solidFill>
            </a:endParaRPr>
          </a:p>
        </p:txBody>
      </p:sp>
      <p:sp>
        <p:nvSpPr>
          <p:cNvPr id="8" name="Rectangle 6"/>
          <p:cNvSpPr>
            <a:spLocks noGrp="1" noChangeArrowheads="1"/>
          </p:cNvSpPr>
          <p:nvPr>
            <p:ph type="dt" sz="half" idx="11"/>
          </p:nvPr>
        </p:nvSpPr>
        <p:spPr>
          <a:ln/>
        </p:spPr>
        <p:txBody>
          <a:bodyPr/>
          <a:lstStyle>
            <a:lvl1pPr>
              <a:defRPr/>
            </a:lvl1pPr>
          </a:lstStyle>
          <a:p>
            <a:pPr>
              <a:defRPr/>
            </a:pPr>
            <a:fld id="{2325A8C9-56C2-4C25-A433-0EE5D224EDD0}"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29600600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4165D0F-E8AE-4A47-8746-9DE479316D77}" type="slidenum">
              <a:rPr lang="en-US">
                <a:solidFill>
                  <a:srgbClr val="FFFFFF"/>
                </a:solidFill>
              </a:rPr>
              <a:pPr>
                <a:defRPr/>
              </a:pPr>
              <a:t>‹#›</a:t>
            </a:fld>
            <a:endParaRPr lang="en-US">
              <a:solidFill>
                <a:srgbClr val="FFFFFF"/>
              </a:solidFill>
            </a:endParaRPr>
          </a:p>
        </p:txBody>
      </p:sp>
      <p:sp>
        <p:nvSpPr>
          <p:cNvPr id="4" name="Rectangle 6"/>
          <p:cNvSpPr>
            <a:spLocks noGrp="1" noChangeArrowheads="1"/>
          </p:cNvSpPr>
          <p:nvPr>
            <p:ph type="dt" sz="half" idx="11"/>
          </p:nvPr>
        </p:nvSpPr>
        <p:spPr>
          <a:ln/>
        </p:spPr>
        <p:txBody>
          <a:bodyPr/>
          <a:lstStyle>
            <a:lvl1pPr>
              <a:defRPr/>
            </a:lvl1pPr>
          </a:lstStyle>
          <a:p>
            <a:pPr>
              <a:defRPr/>
            </a:pPr>
            <a:fld id="{A38A968E-5A00-4CB6-AA81-CA820470A3D2}"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36781077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862A245-9409-4050-90E4-4B3CFAE3D1AB}" type="slidenum">
              <a:rPr lang="en-US">
                <a:solidFill>
                  <a:srgbClr val="FFFFFF"/>
                </a:solidFill>
              </a:rPr>
              <a:pPr>
                <a:defRPr/>
              </a:pPr>
              <a:t>‹#›</a:t>
            </a:fld>
            <a:endParaRPr lang="en-US">
              <a:solidFill>
                <a:srgbClr val="FFFFFF"/>
              </a:solidFill>
            </a:endParaRPr>
          </a:p>
        </p:txBody>
      </p:sp>
      <p:sp>
        <p:nvSpPr>
          <p:cNvPr id="3" name="Rectangle 6"/>
          <p:cNvSpPr>
            <a:spLocks noGrp="1" noChangeArrowheads="1"/>
          </p:cNvSpPr>
          <p:nvPr>
            <p:ph type="dt" sz="half" idx="11"/>
          </p:nvPr>
        </p:nvSpPr>
        <p:spPr>
          <a:ln/>
        </p:spPr>
        <p:txBody>
          <a:bodyPr/>
          <a:lstStyle>
            <a:lvl1pPr>
              <a:defRPr/>
            </a:lvl1pPr>
          </a:lstStyle>
          <a:p>
            <a:pPr>
              <a:defRPr/>
            </a:pPr>
            <a:fld id="{EAF8915E-C28D-4229-91E4-50B380554A4D}"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1095483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9307E8C-7BDB-4A57-8BE7-6F546734705F}" type="slidenum">
              <a:rPr lang="en-US">
                <a:solidFill>
                  <a:srgbClr val="FFFFFF"/>
                </a:solidFill>
              </a:rPr>
              <a:pPr>
                <a:defRPr/>
              </a:pPr>
              <a:t>‹#›</a:t>
            </a:fld>
            <a:endParaRPr lang="en-US">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6A55AD47-4D5C-4EC0-B047-FC5444B834F6}"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35112507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03D4D-F3D3-449F-8F4D-0DB65F2E9814}"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3042702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174ADC0-D1E2-4387-8CD7-45A5855439CF}" type="slidenum">
              <a:rPr lang="en-US">
                <a:solidFill>
                  <a:srgbClr val="FFFFFF"/>
                </a:solidFill>
              </a:rPr>
              <a:pPr>
                <a:defRPr/>
              </a:pPr>
              <a:t>‹#›</a:t>
            </a:fld>
            <a:endParaRPr lang="en-US">
              <a:solidFill>
                <a:srgbClr val="FFFFFF"/>
              </a:solidFill>
            </a:endParaRPr>
          </a:p>
        </p:txBody>
      </p:sp>
      <p:sp>
        <p:nvSpPr>
          <p:cNvPr id="6" name="Rectangle 6"/>
          <p:cNvSpPr>
            <a:spLocks noGrp="1" noChangeArrowheads="1"/>
          </p:cNvSpPr>
          <p:nvPr>
            <p:ph type="dt" sz="half" idx="11"/>
          </p:nvPr>
        </p:nvSpPr>
        <p:spPr>
          <a:ln/>
        </p:spPr>
        <p:txBody>
          <a:bodyPr/>
          <a:lstStyle>
            <a:lvl1pPr>
              <a:defRPr/>
            </a:lvl1pPr>
          </a:lstStyle>
          <a:p>
            <a:pPr>
              <a:defRPr/>
            </a:pPr>
            <a:fld id="{8B9BE216-57E5-4A85-A401-8E4935331B9A}"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390459726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64B4D74-4ED4-411A-BE30-13646263E0D9}" type="slidenum">
              <a:rPr lang="en-US">
                <a:solidFill>
                  <a:srgbClr val="FFFFFF"/>
                </a:solidFill>
              </a:rPr>
              <a:pPr>
                <a:defRPr/>
              </a:pPr>
              <a:t>‹#›</a:t>
            </a:fld>
            <a:endParaRPr lang="en-US">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4CAFEDD6-46EB-4C64-9138-070997451B9A}"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42164594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781050"/>
            <a:ext cx="2084387" cy="5314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781050"/>
            <a:ext cx="6102350"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6B2EC2E-25C3-4BEC-950B-596A61DE239E}" type="slidenum">
              <a:rPr lang="en-US">
                <a:solidFill>
                  <a:srgbClr val="FFFFFF"/>
                </a:solidFill>
              </a:rPr>
              <a:pPr>
                <a:defRPr/>
              </a:pPr>
              <a:t>‹#›</a:t>
            </a:fld>
            <a:endParaRPr lang="en-US">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D3FC6107-BCC4-4A1D-A743-19BD32AC930D}"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159912207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8613" y="781050"/>
            <a:ext cx="8339137" cy="960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33575"/>
            <a:ext cx="8337550" cy="4162425"/>
          </a:xfrm>
        </p:spPr>
        <p:txBody>
          <a:bodyPr lIns="91440" tIns="45720" rIns="91440" bIns="45720"/>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20E7A860-86BC-482C-AAF4-54F4E94A1138}" type="slidenum">
              <a:rPr lang="en-US">
                <a:solidFill>
                  <a:srgbClr val="FFFFFF"/>
                </a:solidFill>
              </a:rPr>
              <a:pPr>
                <a:defRPr/>
              </a:pPr>
              <a:t>‹#›</a:t>
            </a:fld>
            <a:endParaRPr lang="en-US">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pPr>
              <a:defRPr/>
            </a:pPr>
            <a:fld id="{1C2D89C4-BB9F-42CE-AB25-52C0136FE0E0}"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241862584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7525" y="781050"/>
            <a:ext cx="8339138" cy="3476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58800" y="1438275"/>
            <a:ext cx="3986213" cy="4162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7413" y="1438275"/>
            <a:ext cx="3987800" cy="200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7413" y="3595688"/>
            <a:ext cx="3987800" cy="2005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3922878E-7249-4E13-957B-D8D9D6EC9B53}" type="slidenum">
              <a:rPr lang="en-US">
                <a:solidFill>
                  <a:srgbClr val="FFFFFF"/>
                </a:solidFill>
              </a:rPr>
              <a:pPr>
                <a:defRPr/>
              </a:pPr>
              <a:t>‹#›</a:t>
            </a:fld>
            <a:endParaRPr lang="en-US">
              <a:solidFill>
                <a:srgbClr val="FFFFFF"/>
              </a:solidFill>
            </a:endParaRPr>
          </a:p>
        </p:txBody>
      </p:sp>
      <p:sp>
        <p:nvSpPr>
          <p:cNvPr id="7" name="Rectangle 6"/>
          <p:cNvSpPr>
            <a:spLocks noGrp="1" noChangeArrowheads="1"/>
          </p:cNvSpPr>
          <p:nvPr>
            <p:ph type="dt" sz="half" idx="11"/>
          </p:nvPr>
        </p:nvSpPr>
        <p:spPr>
          <a:ln/>
        </p:spPr>
        <p:txBody>
          <a:bodyPr/>
          <a:lstStyle>
            <a:lvl1pPr>
              <a:defRPr/>
            </a:lvl1pPr>
          </a:lstStyle>
          <a:p>
            <a:pPr>
              <a:defRPr/>
            </a:pPr>
            <a:fld id="{E1CE43F1-4DCF-4F10-8B81-6AE694FA7B39}" type="datetime1">
              <a:rPr lang="en-US">
                <a:solidFill>
                  <a:srgbClr val="FFFFFF"/>
                </a:solidFill>
              </a:rPr>
              <a:pPr>
                <a:defRPr/>
              </a:pPr>
              <a:t>3/28/2013</a:t>
            </a:fld>
            <a:endParaRPr lang="en-US">
              <a:solidFill>
                <a:srgbClr val="FFFFFF"/>
              </a:solidFill>
            </a:endParaRPr>
          </a:p>
        </p:txBody>
      </p:sp>
    </p:spTree>
    <p:extLst>
      <p:ext uri="{BB962C8B-B14F-4D97-AF65-F5344CB8AC3E}">
        <p14:creationId xmlns:p14="http://schemas.microsoft.com/office/powerpoint/2010/main" val="21427447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2" descr="M_fondo_azul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28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MC_tit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58288"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1825" y="1741488"/>
            <a:ext cx="7161213" cy="1255712"/>
          </a:xfrm>
        </p:spPr>
        <p:txBody>
          <a:bodyPr lIns="91440" tIns="45720" anchor="ctr"/>
          <a:lstStyle>
            <a:lvl1pPr algn="r">
              <a:tabLst>
                <a:tab pos="3619500" algn="l"/>
              </a:tabLst>
              <a:defRPr sz="2400" i="1">
                <a:solidFill>
                  <a:schemeClr val="bg1"/>
                </a:solidFill>
              </a:defRPr>
            </a:lvl1pPr>
          </a:lstStyle>
          <a:p>
            <a:r>
              <a:rPr lang="en-US"/>
              <a:t>Click to edit Master title style</a:t>
            </a:r>
          </a:p>
        </p:txBody>
      </p:sp>
      <p:sp>
        <p:nvSpPr>
          <p:cNvPr id="44037" name="Rectangle 5"/>
          <p:cNvSpPr>
            <a:spLocks noGrp="1" noChangeArrowheads="1"/>
          </p:cNvSpPr>
          <p:nvPr>
            <p:ph type="subTitle" idx="1"/>
          </p:nvPr>
        </p:nvSpPr>
        <p:spPr>
          <a:xfrm>
            <a:off x="2954338" y="3003550"/>
            <a:ext cx="4838700" cy="1071563"/>
          </a:xfrm>
        </p:spPr>
        <p:txBody>
          <a:bodyPr/>
          <a:lstStyle>
            <a:lvl1pPr marL="0" indent="0" algn="r">
              <a:buFontTx/>
              <a:buNone/>
              <a:defRPr sz="1800">
                <a:solidFill>
                  <a:schemeClr val="bg1"/>
                </a:solidFill>
              </a:defRPr>
            </a:lvl1pPr>
          </a:lstStyle>
          <a:p>
            <a:r>
              <a:rPr lang="en-US"/>
              <a:t>Click to edit Master subtitle style</a:t>
            </a:r>
          </a:p>
        </p:txBody>
      </p:sp>
    </p:spTree>
    <p:extLst>
      <p:ext uri="{BB962C8B-B14F-4D97-AF65-F5344CB8AC3E}">
        <p14:creationId xmlns:p14="http://schemas.microsoft.com/office/powerpoint/2010/main" val="22250753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5045230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198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573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7500" y="1628775"/>
            <a:ext cx="4108450" cy="4465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8350" y="1628775"/>
            <a:ext cx="4108450" cy="4465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9630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03D4D-F3D3-449F-8F4D-0DB65F2E9814}"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177366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1456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461034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2983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37659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265391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318077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779463"/>
            <a:ext cx="2092325" cy="5314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79463"/>
            <a:ext cx="6124575"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8308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02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userDrawn="1">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charset="0"/>
              </a:defRPr>
            </a:lvl1pPr>
          </a:lstStyle>
          <a:p>
            <a:pPr defTabSz="457200" fontAlgn="base">
              <a:spcBef>
                <a:spcPct val="0"/>
              </a:spcBef>
              <a:spcAft>
                <a:spcPct val="0"/>
              </a:spcAft>
            </a:pPr>
            <a:r>
              <a:rPr lang="da-DK">
                <a:ea typeface="ＭＳ Ｐゴシック" charset="-128"/>
              </a:rPr>
              <a:t>Your footnote</a:t>
            </a:r>
          </a:p>
        </p:txBody>
      </p:sp>
      <p:sp>
        <p:nvSpPr>
          <p:cNvPr id="5" name="Pladsholder til diasnummer 5"/>
          <p:cNvSpPr>
            <a:spLocks noGrp="1"/>
          </p:cNvSpPr>
          <p:nvPr userDrawn="1">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charset="0"/>
              </a:defRPr>
            </a:lvl1pPr>
          </a:lstStyle>
          <a:p>
            <a:pPr defTabSz="457200" fontAlgn="base">
              <a:spcBef>
                <a:spcPct val="0"/>
              </a:spcBef>
              <a:spcAft>
                <a:spcPct val="0"/>
              </a:spcAft>
            </a:pPr>
            <a:r>
              <a:rPr lang="da-DK">
                <a:ea typeface="ＭＳ Ｐゴシック" charset="-128"/>
              </a:rPr>
              <a:t>Your Logo</a:t>
            </a:r>
          </a:p>
        </p:txBody>
      </p:sp>
    </p:spTree>
    <p:extLst>
      <p:ext uri="{BB962C8B-B14F-4D97-AF65-F5344CB8AC3E}">
        <p14:creationId xmlns:p14="http://schemas.microsoft.com/office/powerpoint/2010/main" val="3720076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charset="0"/>
              </a:defRPr>
            </a:lvl1pPr>
          </a:lstStyle>
          <a:p>
            <a:pPr defTabSz="457200" fontAlgn="base">
              <a:spcBef>
                <a:spcPct val="0"/>
              </a:spcBef>
              <a:spcAft>
                <a:spcPct val="0"/>
              </a:spcAft>
            </a:pPr>
            <a:r>
              <a:rPr lang="da-DK">
                <a:ea typeface="ＭＳ Ｐゴシック" charset="-128"/>
              </a:rPr>
              <a:t>Your footnote</a:t>
            </a:r>
          </a:p>
        </p:txBody>
      </p:sp>
      <p:sp>
        <p:nvSpPr>
          <p:cNvPr id="4" name="Pladsholder til diasnumm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charset="0"/>
              </a:defRPr>
            </a:lvl1pPr>
          </a:lstStyle>
          <a:p>
            <a:pPr defTabSz="457200" fontAlgn="base">
              <a:spcBef>
                <a:spcPct val="0"/>
              </a:spcBef>
              <a:spcAft>
                <a:spcPct val="0"/>
              </a:spcAft>
            </a:pPr>
            <a:r>
              <a:rPr lang="da-DK">
                <a:ea typeface="ＭＳ Ｐゴシック" charset="-128"/>
              </a:rPr>
              <a:t>Your Logo</a:t>
            </a:r>
          </a:p>
        </p:txBody>
      </p:sp>
    </p:spTree>
    <p:extLst>
      <p:ext uri="{BB962C8B-B14F-4D97-AF65-F5344CB8AC3E}">
        <p14:creationId xmlns:p14="http://schemas.microsoft.com/office/powerpoint/2010/main" val="335745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C03D4D-F3D3-449F-8F4D-0DB65F2E9814}"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3282885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Calibri"/>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Calibri"/>
              </a:defRPr>
            </a:lvl1pPr>
            <a:lvl2pPr>
              <a:defRPr sz="2400">
                <a:latin typeface="Calibri"/>
              </a:defRPr>
            </a:lvl2pPr>
            <a:lvl3pPr>
              <a:defRPr sz="2000">
                <a:latin typeface="Calibri"/>
              </a:defRPr>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Calibri"/>
              </a:defRPr>
            </a:lvl1pPr>
            <a:lvl2pPr>
              <a:defRPr sz="2400">
                <a:latin typeface="Calibri"/>
              </a:defRPr>
            </a:lvl2pPr>
            <a:lvl3pPr>
              <a:defRPr sz="2000">
                <a:latin typeface="Calibri"/>
              </a:defRPr>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C1ABBA1-7831-4288-A73A-F6F09A0B8307}" type="datetime1">
              <a:rPr lang="da-DK">
                <a:solidFill>
                  <a:srgbClr val="FFFCF9"/>
                </a:solidFill>
                <a:ea typeface="ＭＳ Ｐゴシック" charset="-128"/>
              </a:rPr>
              <a:pPr defTabSz="457200" fontAlgn="base">
                <a:spcBef>
                  <a:spcPct val="0"/>
                </a:spcBef>
                <a:spcAft>
                  <a:spcPct val="0"/>
                </a:spcAft>
              </a:pPr>
              <a:t>28-03-2013</a:t>
            </a:fld>
            <a:endParaRPr lang="da-DK">
              <a:solidFill>
                <a:srgbClr val="FFFCF9"/>
              </a:solidFill>
              <a:ea typeface="ＭＳ Ｐゴシック" charset="-128"/>
            </a:endParaRPr>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nb-NO">
              <a:solidFill>
                <a:srgbClr val="FFFCF9"/>
              </a:solidFill>
              <a:ea typeface="ＭＳ Ｐゴシック" charset="-128"/>
            </a:endParaRP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1A1FFE5-830B-4C1D-9F22-D10267916D05}" type="slidenum">
              <a:rPr lang="da-DK">
                <a:solidFill>
                  <a:srgbClr val="FFFCF9"/>
                </a:solidFill>
                <a:ea typeface="ＭＳ Ｐゴシック" charset="-128"/>
              </a:rPr>
              <a:pPr defTabSz="457200" fontAlgn="base">
                <a:spcBef>
                  <a:spcPct val="0"/>
                </a:spcBef>
                <a:spcAft>
                  <a:spcPct val="0"/>
                </a:spcAft>
              </a:pPr>
              <a:t>‹#›</a:t>
            </a:fld>
            <a:endParaRPr lang="da-DK">
              <a:solidFill>
                <a:srgbClr val="FFFCF9"/>
              </a:solidFill>
              <a:ea typeface="ＭＳ Ｐゴシック" charset="-128"/>
            </a:endParaRPr>
          </a:p>
        </p:txBody>
      </p:sp>
    </p:spTree>
    <p:extLst>
      <p:ext uri="{BB962C8B-B14F-4D97-AF65-F5344CB8AC3E}">
        <p14:creationId xmlns:p14="http://schemas.microsoft.com/office/powerpoint/2010/main" val="2732756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Calibri"/>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Calibri"/>
              </a:defRPr>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Calibri"/>
              </a:defRPr>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979BDDD-5551-429C-AFCE-361A163344F3}" type="datetime1">
              <a:rPr lang="da-DK">
                <a:solidFill>
                  <a:srgbClr val="FFFCF9"/>
                </a:solidFill>
                <a:ea typeface="ＭＳ Ｐゴシック" charset="-128"/>
              </a:rPr>
              <a:pPr defTabSz="457200" fontAlgn="base">
                <a:spcBef>
                  <a:spcPct val="0"/>
                </a:spcBef>
                <a:spcAft>
                  <a:spcPct val="0"/>
                </a:spcAft>
              </a:pPr>
              <a:t>28-03-2013</a:t>
            </a:fld>
            <a:endParaRPr lang="da-DK">
              <a:solidFill>
                <a:srgbClr val="FFFCF9"/>
              </a:solidFill>
              <a:ea typeface="ＭＳ Ｐゴシック" charset="-128"/>
            </a:endParaRPr>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nb-NO">
              <a:solidFill>
                <a:srgbClr val="FFFCF9"/>
              </a:solidFill>
              <a:ea typeface="ＭＳ Ｐゴシック" charset="-128"/>
            </a:endParaRPr>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A5EA480E-F08B-4A8E-878F-3A580C584126}" type="slidenum">
              <a:rPr lang="da-DK">
                <a:solidFill>
                  <a:srgbClr val="FFFCF9"/>
                </a:solidFill>
                <a:ea typeface="ＭＳ Ｐゴシック" charset="-128"/>
              </a:rPr>
              <a:pPr defTabSz="457200" fontAlgn="base">
                <a:spcBef>
                  <a:spcPct val="0"/>
                </a:spcBef>
                <a:spcAft>
                  <a:spcPct val="0"/>
                </a:spcAft>
              </a:pPr>
              <a:t>‹#›</a:t>
            </a:fld>
            <a:endParaRPr lang="da-DK">
              <a:solidFill>
                <a:srgbClr val="FFFCF9"/>
              </a:solidFill>
              <a:ea typeface="ＭＳ Ｐゴシック" charset="-128"/>
            </a:endParaRPr>
          </a:p>
        </p:txBody>
      </p:sp>
    </p:spTree>
    <p:extLst>
      <p:ext uri="{BB962C8B-B14F-4D97-AF65-F5344CB8AC3E}">
        <p14:creationId xmlns:p14="http://schemas.microsoft.com/office/powerpoint/2010/main" val="2492853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Calibri"/>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AC0E288F-E524-421A-A401-F95A9934FD28}" type="datetime1">
              <a:rPr lang="da-DK">
                <a:solidFill>
                  <a:srgbClr val="FFFCF9"/>
                </a:solidFill>
                <a:ea typeface="ＭＳ Ｐゴシック" charset="-128"/>
              </a:rPr>
              <a:pPr defTabSz="457200" fontAlgn="base">
                <a:spcBef>
                  <a:spcPct val="0"/>
                </a:spcBef>
                <a:spcAft>
                  <a:spcPct val="0"/>
                </a:spcAft>
              </a:pPr>
              <a:t>28-03-2013</a:t>
            </a:fld>
            <a:endParaRPr lang="da-DK">
              <a:solidFill>
                <a:srgbClr val="FFFCF9"/>
              </a:solidFill>
              <a:ea typeface="ＭＳ Ｐゴシック" charset="-128"/>
            </a:endParaRPr>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nb-NO">
              <a:solidFill>
                <a:srgbClr val="FFFCF9"/>
              </a:solidFill>
              <a:ea typeface="ＭＳ Ｐゴシック" charset="-128"/>
            </a:endParaRPr>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E0FE0490-F28C-4AD7-BA74-F54A8098D18C}" type="slidenum">
              <a:rPr lang="da-DK">
                <a:solidFill>
                  <a:srgbClr val="FFFCF9"/>
                </a:solidFill>
                <a:ea typeface="ＭＳ Ｐゴシック" charset="-128"/>
              </a:rPr>
              <a:pPr defTabSz="457200" fontAlgn="base">
                <a:spcBef>
                  <a:spcPct val="0"/>
                </a:spcBef>
                <a:spcAft>
                  <a:spcPct val="0"/>
                </a:spcAft>
              </a:pPr>
              <a:t>‹#›</a:t>
            </a:fld>
            <a:endParaRPr lang="da-DK">
              <a:solidFill>
                <a:srgbClr val="FFFCF9"/>
              </a:solidFill>
              <a:ea typeface="ＭＳ Ｐゴシック" charset="-128"/>
            </a:endParaRPr>
          </a:p>
        </p:txBody>
      </p:sp>
    </p:spTree>
    <p:extLst>
      <p:ext uri="{BB962C8B-B14F-4D97-AF65-F5344CB8AC3E}">
        <p14:creationId xmlns:p14="http://schemas.microsoft.com/office/powerpoint/2010/main" val="2143987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42C40F9-C67D-4562-97F7-65BFCD4F6541}" type="datetime1">
              <a:rPr lang="da-DK">
                <a:solidFill>
                  <a:srgbClr val="FFFCF9"/>
                </a:solidFill>
                <a:ea typeface="ＭＳ Ｐゴシック" charset="-128"/>
              </a:rPr>
              <a:pPr defTabSz="457200" fontAlgn="base">
                <a:spcBef>
                  <a:spcPct val="0"/>
                </a:spcBef>
                <a:spcAft>
                  <a:spcPct val="0"/>
                </a:spcAft>
              </a:pPr>
              <a:t>28-03-2013</a:t>
            </a:fld>
            <a:endParaRPr lang="da-DK">
              <a:solidFill>
                <a:srgbClr val="FFFCF9"/>
              </a:solidFill>
              <a:ea typeface="ＭＳ Ｐゴシック" charset="-128"/>
            </a:endParaRPr>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nb-NO">
              <a:solidFill>
                <a:srgbClr val="FFFCF9"/>
              </a:solidFill>
              <a:ea typeface="ＭＳ Ｐゴシック" charset="-128"/>
            </a:endParaRPr>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4AF13FD-773F-4C9B-AB1A-50DDD4AFC48E}" type="slidenum">
              <a:rPr lang="da-DK">
                <a:solidFill>
                  <a:srgbClr val="FFFCF9"/>
                </a:solidFill>
                <a:ea typeface="ＭＳ Ｐゴシック" charset="-128"/>
              </a:rPr>
              <a:pPr defTabSz="457200" fontAlgn="base">
                <a:spcBef>
                  <a:spcPct val="0"/>
                </a:spcBef>
                <a:spcAft>
                  <a:spcPct val="0"/>
                </a:spcAft>
              </a:pPr>
              <a:t>‹#›</a:t>
            </a:fld>
            <a:endParaRPr lang="da-DK">
              <a:solidFill>
                <a:srgbClr val="FFFCF9"/>
              </a:solidFill>
              <a:ea typeface="ＭＳ Ｐゴシック" charset="-128"/>
            </a:endParaRPr>
          </a:p>
        </p:txBody>
      </p:sp>
    </p:spTree>
    <p:extLst>
      <p:ext uri="{BB962C8B-B14F-4D97-AF65-F5344CB8AC3E}">
        <p14:creationId xmlns:p14="http://schemas.microsoft.com/office/powerpoint/2010/main" val="1127141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Calibri"/>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Calibri"/>
              </a:defRPr>
            </a:lvl1pPr>
            <a:lvl2pPr>
              <a:defRPr sz="2800">
                <a:latin typeface="Calibri"/>
              </a:defRPr>
            </a:lvl2pPr>
            <a:lvl3pPr>
              <a:defRPr sz="2400">
                <a:latin typeface="Calibri"/>
              </a:defRPr>
            </a:lvl3pPr>
            <a:lvl4pPr>
              <a:defRPr sz="2000">
                <a:latin typeface="Calibri"/>
              </a:defRPr>
            </a:lvl4pPr>
            <a:lvl5pPr>
              <a:defRPr sz="2000">
                <a:latin typeface="Calibri"/>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CD7ADD-3F40-486E-8E1A-1E42954D943C}" type="datetime1">
              <a:rPr lang="da-DK">
                <a:solidFill>
                  <a:srgbClr val="FFFCF9"/>
                </a:solidFill>
                <a:ea typeface="ＭＳ Ｐゴシック" charset="-128"/>
              </a:rPr>
              <a:pPr defTabSz="457200" fontAlgn="base">
                <a:spcBef>
                  <a:spcPct val="0"/>
                </a:spcBef>
                <a:spcAft>
                  <a:spcPct val="0"/>
                </a:spcAft>
              </a:pPr>
              <a:t>28-03-2013</a:t>
            </a:fld>
            <a:endParaRPr lang="da-DK">
              <a:solidFill>
                <a:srgbClr val="FFFCF9"/>
              </a:solidFill>
              <a:ea typeface="ＭＳ Ｐゴシック" charset="-128"/>
            </a:endParaRPr>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nb-NO">
              <a:solidFill>
                <a:srgbClr val="FFFCF9"/>
              </a:solidFill>
              <a:ea typeface="ＭＳ Ｐゴシック" charset="-128"/>
            </a:endParaRP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3FDF682-89B5-412E-8632-9B975CDF91B0}" type="slidenum">
              <a:rPr lang="da-DK">
                <a:solidFill>
                  <a:srgbClr val="FFFCF9"/>
                </a:solidFill>
                <a:ea typeface="ＭＳ Ｐゴシック" charset="-128"/>
              </a:rPr>
              <a:pPr defTabSz="457200" fontAlgn="base">
                <a:spcBef>
                  <a:spcPct val="0"/>
                </a:spcBef>
                <a:spcAft>
                  <a:spcPct val="0"/>
                </a:spcAft>
              </a:pPr>
              <a:t>‹#›</a:t>
            </a:fld>
            <a:endParaRPr lang="da-DK">
              <a:solidFill>
                <a:srgbClr val="FFFCF9"/>
              </a:solidFill>
              <a:ea typeface="ＭＳ Ｐゴシック" charset="-128"/>
            </a:endParaRPr>
          </a:p>
        </p:txBody>
      </p:sp>
    </p:spTree>
    <p:extLst>
      <p:ext uri="{BB962C8B-B14F-4D97-AF65-F5344CB8AC3E}">
        <p14:creationId xmlns:p14="http://schemas.microsoft.com/office/powerpoint/2010/main" val="2871811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Calibri"/>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AC7E73C5-FF3B-4E8E-A524-404337680EE8}" type="datetime1">
              <a:rPr lang="da-DK">
                <a:solidFill>
                  <a:srgbClr val="FFFCF9"/>
                </a:solidFill>
                <a:ea typeface="ＭＳ Ｐゴシック" charset="-128"/>
              </a:rPr>
              <a:pPr defTabSz="457200" fontAlgn="base">
                <a:spcBef>
                  <a:spcPct val="0"/>
                </a:spcBef>
                <a:spcAft>
                  <a:spcPct val="0"/>
                </a:spcAft>
              </a:pPr>
              <a:t>28-03-2013</a:t>
            </a:fld>
            <a:endParaRPr lang="da-DK">
              <a:solidFill>
                <a:srgbClr val="FFFCF9"/>
              </a:solidFill>
              <a:ea typeface="ＭＳ Ｐゴシック" charset="-128"/>
            </a:endParaRPr>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nb-NO">
              <a:solidFill>
                <a:srgbClr val="FFFCF9"/>
              </a:solidFill>
              <a:ea typeface="ＭＳ Ｐゴシック" charset="-128"/>
            </a:endParaRP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5D1D67C3-59B7-494C-90DD-CF5E3B8A3B2B}" type="slidenum">
              <a:rPr lang="da-DK">
                <a:solidFill>
                  <a:srgbClr val="FFFCF9"/>
                </a:solidFill>
                <a:ea typeface="ＭＳ Ｐゴシック" charset="-128"/>
              </a:rPr>
              <a:pPr defTabSz="457200" fontAlgn="base">
                <a:spcBef>
                  <a:spcPct val="0"/>
                </a:spcBef>
                <a:spcAft>
                  <a:spcPct val="0"/>
                </a:spcAft>
              </a:pPr>
              <a:t>‹#›</a:t>
            </a:fld>
            <a:endParaRPr lang="da-DK">
              <a:solidFill>
                <a:srgbClr val="FFFCF9"/>
              </a:solidFill>
              <a:ea typeface="ＭＳ Ｐゴシック" charset="-128"/>
            </a:endParaRPr>
          </a:p>
        </p:txBody>
      </p:sp>
    </p:spTree>
    <p:extLst>
      <p:ext uri="{BB962C8B-B14F-4D97-AF65-F5344CB8AC3E}">
        <p14:creationId xmlns:p14="http://schemas.microsoft.com/office/powerpoint/2010/main" val="4037606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Calibri"/>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9DBD0D65-F95F-4C53-98BF-F4F73F941AE0}" type="datetime1">
              <a:rPr lang="da-DK">
                <a:solidFill>
                  <a:srgbClr val="FFFCF9"/>
                </a:solidFill>
                <a:ea typeface="ＭＳ Ｐゴシック" charset="-128"/>
              </a:rPr>
              <a:pPr defTabSz="457200" fontAlgn="base">
                <a:spcBef>
                  <a:spcPct val="0"/>
                </a:spcBef>
                <a:spcAft>
                  <a:spcPct val="0"/>
                </a:spcAft>
              </a:pPr>
              <a:t>28-03-2013</a:t>
            </a:fld>
            <a:endParaRPr lang="da-DK">
              <a:solidFill>
                <a:srgbClr val="FFFCF9"/>
              </a:solidFill>
              <a:ea typeface="ＭＳ Ｐゴシック" charset="-128"/>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nb-NO">
              <a:solidFill>
                <a:srgbClr val="FFFCF9"/>
              </a:solidFill>
              <a:ea typeface="ＭＳ Ｐゴシック" charset="-128"/>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4171E86-1CAF-4A14-A632-CE1A7A701295}" type="slidenum">
              <a:rPr lang="da-DK">
                <a:solidFill>
                  <a:srgbClr val="FFFCF9"/>
                </a:solidFill>
                <a:ea typeface="ＭＳ Ｐゴシック" charset="-128"/>
              </a:rPr>
              <a:pPr defTabSz="457200" fontAlgn="base">
                <a:spcBef>
                  <a:spcPct val="0"/>
                </a:spcBef>
                <a:spcAft>
                  <a:spcPct val="0"/>
                </a:spcAft>
              </a:pPr>
              <a:t>‹#›</a:t>
            </a:fld>
            <a:endParaRPr lang="da-DK">
              <a:solidFill>
                <a:srgbClr val="FFFCF9"/>
              </a:solidFill>
              <a:ea typeface="ＭＳ Ｐゴシック" charset="-128"/>
            </a:endParaRPr>
          </a:p>
        </p:txBody>
      </p:sp>
    </p:spTree>
    <p:extLst>
      <p:ext uri="{BB962C8B-B14F-4D97-AF65-F5344CB8AC3E}">
        <p14:creationId xmlns:p14="http://schemas.microsoft.com/office/powerpoint/2010/main" val="363940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Calibri"/>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724B08D-009F-40F5-802F-B33B87EFFA51}" type="datetime1">
              <a:rPr lang="da-DK">
                <a:solidFill>
                  <a:srgbClr val="FFFCF9"/>
                </a:solidFill>
                <a:ea typeface="ＭＳ Ｐゴシック" charset="-128"/>
              </a:rPr>
              <a:pPr defTabSz="457200" fontAlgn="base">
                <a:spcBef>
                  <a:spcPct val="0"/>
                </a:spcBef>
                <a:spcAft>
                  <a:spcPct val="0"/>
                </a:spcAft>
              </a:pPr>
              <a:t>28-03-2013</a:t>
            </a:fld>
            <a:endParaRPr lang="da-DK">
              <a:solidFill>
                <a:srgbClr val="FFFCF9"/>
              </a:solidFill>
              <a:ea typeface="ＭＳ Ｐゴシック" charset="-128"/>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nb-NO">
              <a:solidFill>
                <a:srgbClr val="FFFCF9"/>
              </a:solidFill>
              <a:ea typeface="ＭＳ Ｐゴシック" charset="-128"/>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2438835-762E-41DE-8CDD-645E606F3B45}" type="slidenum">
              <a:rPr lang="da-DK">
                <a:solidFill>
                  <a:srgbClr val="FFFCF9"/>
                </a:solidFill>
                <a:ea typeface="ＭＳ Ｐゴシック" charset="-128"/>
              </a:rPr>
              <a:pPr defTabSz="457200" fontAlgn="base">
                <a:spcBef>
                  <a:spcPct val="0"/>
                </a:spcBef>
                <a:spcAft>
                  <a:spcPct val="0"/>
                </a:spcAft>
              </a:pPr>
              <a:t>‹#›</a:t>
            </a:fld>
            <a:endParaRPr lang="da-DK">
              <a:solidFill>
                <a:srgbClr val="FFFCF9"/>
              </a:solidFill>
              <a:ea typeface="ＭＳ Ｐゴシック" charset="-128"/>
            </a:endParaRPr>
          </a:p>
        </p:txBody>
      </p:sp>
    </p:spTree>
    <p:extLst>
      <p:ext uri="{BB962C8B-B14F-4D97-AF65-F5344CB8AC3E}">
        <p14:creationId xmlns:p14="http://schemas.microsoft.com/office/powerpoint/2010/main" val="453715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defTabSz="457200" fontAlgn="base">
                <a:spcBef>
                  <a:spcPct val="0"/>
                </a:spcBef>
                <a:spcAft>
                  <a:spcPct val="0"/>
                </a:spcAft>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defTabSz="457200" fontAlgn="base">
                <a:spcBef>
                  <a:spcPct val="0"/>
                </a:spcBef>
                <a:spcAft>
                  <a:spcPct val="0"/>
                </a:spcAft>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defTabSz="457200" fontAlgn="base">
              <a:spcBef>
                <a:spcPct val="0"/>
              </a:spcBef>
              <a:spcAft>
                <a:spcPct val="0"/>
              </a:spcAft>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defTabSz="457200" fontAlgn="base">
              <a:spcBef>
                <a:spcPct val="0"/>
              </a:spcBef>
              <a:spcAft>
                <a:spcPct val="0"/>
              </a:spcAft>
              <a:defRPr/>
            </a:pPr>
            <a:r>
              <a:rPr lang="da-DK"/>
              <a:t>Your Logo</a:t>
            </a:r>
          </a:p>
        </p:txBody>
      </p:sp>
    </p:spTree>
    <p:extLst>
      <p:ext uri="{BB962C8B-B14F-4D97-AF65-F5344CB8AC3E}">
        <p14:creationId xmlns:p14="http://schemas.microsoft.com/office/powerpoint/2010/main" val="3307019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1571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C03D4D-F3D3-449F-8F4D-0DB65F2E9814}" type="datetimeFigureOut">
              <a:rPr lang="en-US" smtClean="0"/>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2212063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58915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93279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1228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6942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77362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494726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01335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5095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46801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8653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C03D4D-F3D3-449F-8F4D-0DB65F2E9814}" type="datetimeFigureOut">
              <a:rPr lang="en-US" smtClean="0"/>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1636410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833283"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21945793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197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72947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741556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4430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8007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03D4D-F3D3-449F-8F4D-0DB65F2E9814}" type="datetimeFigureOut">
              <a:rPr lang="en-US" smtClean="0"/>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227705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03D4D-F3D3-449F-8F4D-0DB65F2E9814}"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247002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03D4D-F3D3-449F-8F4D-0DB65F2E9814}"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90D07-39C4-4877-9D27-6C0B2AB06F18}" type="slidenum">
              <a:rPr lang="en-US" smtClean="0"/>
              <a:t>‹#›</a:t>
            </a:fld>
            <a:endParaRPr lang="en-US"/>
          </a:p>
        </p:txBody>
      </p:sp>
    </p:spTree>
    <p:extLst>
      <p:ext uri="{BB962C8B-B14F-4D97-AF65-F5344CB8AC3E}">
        <p14:creationId xmlns:p14="http://schemas.microsoft.com/office/powerpoint/2010/main" val="50327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5.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03D4D-F3D3-449F-8F4D-0DB65F2E9814}" type="datetimeFigureOut">
              <a:rPr lang="en-US" smtClean="0"/>
              <a:t>3/28/2013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90D07-39C4-4877-9D27-6C0B2AB06F18}" type="slidenum">
              <a:rPr lang="en-US" smtClean="0"/>
              <a:t>‹#›</a:t>
            </a:fld>
            <a:endParaRPr lang="en-US"/>
          </a:p>
        </p:txBody>
      </p:sp>
    </p:spTree>
    <p:extLst>
      <p:ext uri="{BB962C8B-B14F-4D97-AF65-F5344CB8AC3E}">
        <p14:creationId xmlns:p14="http://schemas.microsoft.com/office/powerpoint/2010/main" val="31796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C_tex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66700"/>
            <a:ext cx="9158288"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17525" y="781050"/>
            <a:ext cx="83391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Slide title to go here</a:t>
            </a:r>
          </a:p>
        </p:txBody>
      </p:sp>
      <p:sp>
        <p:nvSpPr>
          <p:cNvPr id="1028" name="Rectangle 4"/>
          <p:cNvSpPr>
            <a:spLocks noGrp="1" noChangeArrowheads="1"/>
          </p:cNvSpPr>
          <p:nvPr>
            <p:ph type="body" idx="1"/>
          </p:nvPr>
        </p:nvSpPr>
        <p:spPr bwMode="auto">
          <a:xfrm>
            <a:off x="558800" y="1668463"/>
            <a:ext cx="8126413"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Bulleted text to got here</a:t>
            </a:r>
          </a:p>
          <a:p>
            <a:pPr lvl="1"/>
            <a:r>
              <a:rPr lang="en-US" smtClean="0"/>
              <a:t>Second level text</a:t>
            </a:r>
          </a:p>
          <a:p>
            <a:pPr lvl="2"/>
            <a:r>
              <a:rPr lang="en-US" smtClean="0"/>
              <a:t>Third level text</a:t>
            </a:r>
          </a:p>
        </p:txBody>
      </p:sp>
      <p:sp>
        <p:nvSpPr>
          <p:cNvPr id="43013" name="Rectangle 5"/>
          <p:cNvSpPr>
            <a:spLocks noGrp="1" noChangeArrowheads="1"/>
          </p:cNvSpPr>
          <p:nvPr>
            <p:ph type="sldNum" sz="quarter" idx="4"/>
          </p:nvPr>
        </p:nvSpPr>
        <p:spPr bwMode="auto">
          <a:xfrm>
            <a:off x="8305800" y="6562725"/>
            <a:ext cx="608013" cy="2952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0" hangingPunct="0">
              <a:defRPr sz="1000">
                <a:solidFill>
                  <a:schemeClr val="bg1"/>
                </a:solidFill>
                <a:latin typeface="Arial" charset="0"/>
              </a:defRPr>
            </a:lvl1pPr>
          </a:lstStyle>
          <a:p>
            <a:pPr fontAlgn="base">
              <a:spcBef>
                <a:spcPct val="0"/>
              </a:spcBef>
              <a:spcAft>
                <a:spcPct val="0"/>
              </a:spcAft>
              <a:defRPr/>
            </a:pPr>
            <a:fld id="{B5700966-9855-4F16-8F2F-30972B0980E2}"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102" name="Rectangle 6"/>
          <p:cNvSpPr>
            <a:spLocks noGrp="1" noChangeArrowheads="1"/>
          </p:cNvSpPr>
          <p:nvPr>
            <p:ph type="dt" sz="half" idx="2"/>
          </p:nvPr>
        </p:nvSpPr>
        <p:spPr bwMode="auto">
          <a:xfrm>
            <a:off x="1714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chemeClr val="bg1"/>
                </a:solidFill>
              </a:defRPr>
            </a:lvl1pPr>
          </a:lstStyle>
          <a:p>
            <a:pPr fontAlgn="base">
              <a:spcBef>
                <a:spcPct val="0"/>
              </a:spcBef>
              <a:spcAft>
                <a:spcPct val="0"/>
              </a:spcAft>
              <a:defRPr/>
            </a:pPr>
            <a:fld id="{36B6DAC5-6DF0-4F83-9108-CD9B8852747B}" type="datetime1">
              <a:rPr lang="en-US">
                <a:solidFill>
                  <a:srgbClr val="FFFFFF"/>
                </a:solidFill>
              </a:rPr>
              <a:pPr fontAlgn="base">
                <a:spcBef>
                  <a:spcPct val="0"/>
                </a:spcBef>
                <a:spcAft>
                  <a:spcPct val="0"/>
                </a:spcAft>
                <a:defRPr/>
              </a:pPr>
              <a:t>3/28/2013</a:t>
            </a:fld>
            <a:endParaRPr lang="en-US">
              <a:solidFill>
                <a:srgbClr val="FFFFFF"/>
              </a:solidFill>
            </a:endParaRPr>
          </a:p>
        </p:txBody>
      </p:sp>
    </p:spTree>
    <p:extLst>
      <p:ext uri="{BB962C8B-B14F-4D97-AF65-F5344CB8AC3E}">
        <p14:creationId xmlns:p14="http://schemas.microsoft.com/office/powerpoint/2010/main" val="22247992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fade/>
  </p:transition>
  <p:hf hdr="0" ftr="0" dt="0"/>
  <p:txStyles>
    <p:titleStyle>
      <a:lvl1pPr algn="l" rtl="0" eaLnBrk="0" fontAlgn="base" hangingPunct="0">
        <a:lnSpc>
          <a:spcPct val="95000"/>
        </a:lnSpc>
        <a:spcBef>
          <a:spcPct val="0"/>
        </a:spcBef>
        <a:spcAft>
          <a:spcPct val="0"/>
        </a:spcAft>
        <a:defRPr sz="2400" b="1">
          <a:solidFill>
            <a:srgbClr val="E96D1F"/>
          </a:solidFill>
          <a:latin typeface="+mj-lt"/>
          <a:ea typeface="+mj-ea"/>
          <a:cs typeface="+mj-cs"/>
        </a:defRPr>
      </a:lvl1pPr>
      <a:lvl2pPr algn="l" rtl="0" eaLnBrk="0" fontAlgn="base" hangingPunct="0">
        <a:lnSpc>
          <a:spcPct val="95000"/>
        </a:lnSpc>
        <a:spcBef>
          <a:spcPct val="0"/>
        </a:spcBef>
        <a:spcAft>
          <a:spcPct val="0"/>
        </a:spcAft>
        <a:defRPr sz="2400" b="1">
          <a:solidFill>
            <a:srgbClr val="E96D1F"/>
          </a:solidFill>
          <a:latin typeface="Arial" charset="0"/>
        </a:defRPr>
      </a:lvl2pPr>
      <a:lvl3pPr algn="l" rtl="0" eaLnBrk="0" fontAlgn="base" hangingPunct="0">
        <a:lnSpc>
          <a:spcPct val="95000"/>
        </a:lnSpc>
        <a:spcBef>
          <a:spcPct val="0"/>
        </a:spcBef>
        <a:spcAft>
          <a:spcPct val="0"/>
        </a:spcAft>
        <a:defRPr sz="2400" b="1">
          <a:solidFill>
            <a:srgbClr val="E96D1F"/>
          </a:solidFill>
          <a:latin typeface="Arial" charset="0"/>
        </a:defRPr>
      </a:lvl3pPr>
      <a:lvl4pPr algn="l" rtl="0" eaLnBrk="0" fontAlgn="base" hangingPunct="0">
        <a:lnSpc>
          <a:spcPct val="95000"/>
        </a:lnSpc>
        <a:spcBef>
          <a:spcPct val="0"/>
        </a:spcBef>
        <a:spcAft>
          <a:spcPct val="0"/>
        </a:spcAft>
        <a:defRPr sz="2400" b="1">
          <a:solidFill>
            <a:srgbClr val="E96D1F"/>
          </a:solidFill>
          <a:latin typeface="Arial" charset="0"/>
        </a:defRPr>
      </a:lvl4pPr>
      <a:lvl5pPr algn="l" rtl="0" eaLnBrk="0" fontAlgn="base" hangingPunct="0">
        <a:lnSpc>
          <a:spcPct val="95000"/>
        </a:lnSpc>
        <a:spcBef>
          <a:spcPct val="0"/>
        </a:spcBef>
        <a:spcAft>
          <a:spcPct val="0"/>
        </a:spcAft>
        <a:defRPr sz="2400" b="1">
          <a:solidFill>
            <a:srgbClr val="E96D1F"/>
          </a:solidFill>
          <a:latin typeface="Arial" charset="0"/>
        </a:defRPr>
      </a:lvl5pPr>
      <a:lvl6pPr marL="457200" algn="l" rtl="0" fontAlgn="base">
        <a:lnSpc>
          <a:spcPct val="95000"/>
        </a:lnSpc>
        <a:spcBef>
          <a:spcPct val="0"/>
        </a:spcBef>
        <a:spcAft>
          <a:spcPct val="0"/>
        </a:spcAft>
        <a:defRPr sz="2500" b="1">
          <a:solidFill>
            <a:srgbClr val="E96D1F"/>
          </a:solidFill>
          <a:latin typeface="Arial" charset="0"/>
        </a:defRPr>
      </a:lvl6pPr>
      <a:lvl7pPr marL="914400" algn="l" rtl="0" fontAlgn="base">
        <a:lnSpc>
          <a:spcPct val="95000"/>
        </a:lnSpc>
        <a:spcBef>
          <a:spcPct val="0"/>
        </a:spcBef>
        <a:spcAft>
          <a:spcPct val="0"/>
        </a:spcAft>
        <a:defRPr sz="2500" b="1">
          <a:solidFill>
            <a:srgbClr val="E96D1F"/>
          </a:solidFill>
          <a:latin typeface="Arial" charset="0"/>
        </a:defRPr>
      </a:lvl7pPr>
      <a:lvl8pPr marL="1371600" algn="l" rtl="0" fontAlgn="base">
        <a:lnSpc>
          <a:spcPct val="95000"/>
        </a:lnSpc>
        <a:spcBef>
          <a:spcPct val="0"/>
        </a:spcBef>
        <a:spcAft>
          <a:spcPct val="0"/>
        </a:spcAft>
        <a:defRPr sz="2500" b="1">
          <a:solidFill>
            <a:srgbClr val="E96D1F"/>
          </a:solidFill>
          <a:latin typeface="Arial" charset="0"/>
        </a:defRPr>
      </a:lvl8pPr>
      <a:lvl9pPr marL="1828800" algn="l" rtl="0" fontAlgn="base">
        <a:lnSpc>
          <a:spcPct val="95000"/>
        </a:lnSpc>
        <a:spcBef>
          <a:spcPct val="0"/>
        </a:spcBef>
        <a:spcAft>
          <a:spcPct val="0"/>
        </a:spcAft>
        <a:defRPr sz="2500" b="1">
          <a:solidFill>
            <a:srgbClr val="E96D1F"/>
          </a:solidFill>
          <a:latin typeface="Arial" charset="0"/>
        </a:defRPr>
      </a:lvl9pPr>
    </p:titleStyle>
    <p:bodyStyle>
      <a:lvl1pPr marL="234950" indent="-234950" algn="l" rtl="0" eaLnBrk="0" fontAlgn="base" hangingPunct="0">
        <a:spcBef>
          <a:spcPct val="0"/>
        </a:spcBef>
        <a:spcAft>
          <a:spcPct val="40000"/>
        </a:spcAft>
        <a:buClr>
          <a:schemeClr val="tx2"/>
        </a:buClr>
        <a:buChar char="•"/>
        <a:defRPr>
          <a:solidFill>
            <a:srgbClr val="4D4D4D"/>
          </a:solidFill>
          <a:latin typeface="+mn-lt"/>
          <a:ea typeface="+mn-ea"/>
          <a:cs typeface="+mn-cs"/>
        </a:defRPr>
      </a:lvl1pPr>
      <a:lvl2pPr marL="574675" indent="-225425" algn="l" rtl="0" eaLnBrk="0" fontAlgn="base" hangingPunct="0">
        <a:spcBef>
          <a:spcPct val="0"/>
        </a:spcBef>
        <a:spcAft>
          <a:spcPct val="40000"/>
        </a:spcAft>
        <a:buClr>
          <a:schemeClr val="tx2"/>
        </a:buClr>
        <a:buFont typeface="Arial" pitchFamily="34" charset="0"/>
        <a:buChar char="&gt;"/>
        <a:defRPr>
          <a:solidFill>
            <a:srgbClr val="4D4D4D"/>
          </a:solidFill>
          <a:latin typeface="+mn-lt"/>
        </a:defRPr>
      </a:lvl2pPr>
      <a:lvl3pPr marL="1030288" indent="-231775" algn="l" rtl="0" eaLnBrk="0" fontAlgn="base" hangingPunct="0">
        <a:lnSpc>
          <a:spcPts val="1800"/>
        </a:lnSpc>
        <a:spcBef>
          <a:spcPts val="400"/>
        </a:spcBef>
        <a:spcAft>
          <a:spcPct val="0"/>
        </a:spcAft>
        <a:buClr>
          <a:schemeClr val="tx2"/>
        </a:buClr>
        <a:buFont typeface="Arial" pitchFamily="34" charset="0"/>
        <a:buChar char="−"/>
        <a:defRPr>
          <a:solidFill>
            <a:srgbClr val="4D4D4D"/>
          </a:solidFill>
          <a:latin typeface="+mn-lt"/>
        </a:defRPr>
      </a:lvl3pPr>
      <a:lvl4pPr marL="1581150" indent="-180975" algn="l" rtl="0" eaLnBrk="0" fontAlgn="base" hangingPunct="0">
        <a:spcBef>
          <a:spcPct val="20000"/>
        </a:spcBef>
        <a:spcAft>
          <a:spcPct val="0"/>
        </a:spcAft>
        <a:buClr>
          <a:schemeClr val="tx2"/>
        </a:buClr>
        <a:buChar char="•"/>
        <a:defRPr sz="1500">
          <a:solidFill>
            <a:srgbClr val="4D4D4D"/>
          </a:solidFill>
          <a:latin typeface="+mn-lt"/>
        </a:defRPr>
      </a:lvl4pPr>
      <a:lvl5pPr marL="1878013" indent="-182563" algn="l" rtl="0" eaLnBrk="0" fontAlgn="base" hangingPunct="0">
        <a:spcBef>
          <a:spcPct val="20000"/>
        </a:spcBef>
        <a:spcAft>
          <a:spcPct val="0"/>
        </a:spcAft>
        <a:buClr>
          <a:schemeClr val="accent1"/>
        </a:buClr>
        <a:buFont typeface="Arial" pitchFamily="34" charset="0"/>
        <a:buChar char="-"/>
        <a:defRPr sz="1500">
          <a:solidFill>
            <a:srgbClr val="4D4D4D"/>
          </a:solidFill>
          <a:latin typeface="+mn-lt"/>
        </a:defRPr>
      </a:lvl5pPr>
      <a:lvl6pPr marL="1357313" indent="-182563" algn="l" rtl="0" fontAlgn="base">
        <a:spcBef>
          <a:spcPct val="20000"/>
        </a:spcBef>
        <a:spcAft>
          <a:spcPct val="0"/>
        </a:spcAft>
        <a:buClr>
          <a:schemeClr val="accent1"/>
        </a:buClr>
        <a:buFont typeface="Arial" charset="0"/>
        <a:buChar char="-"/>
        <a:defRPr sz="1500">
          <a:solidFill>
            <a:srgbClr val="4D4D4D"/>
          </a:solidFill>
          <a:latin typeface="+mn-lt"/>
        </a:defRPr>
      </a:lvl6pPr>
      <a:lvl7pPr marL="1814513" indent="-182563" algn="l" rtl="0" fontAlgn="base">
        <a:spcBef>
          <a:spcPct val="20000"/>
        </a:spcBef>
        <a:spcAft>
          <a:spcPct val="0"/>
        </a:spcAft>
        <a:buClr>
          <a:schemeClr val="accent1"/>
        </a:buClr>
        <a:buFont typeface="Arial" charset="0"/>
        <a:buChar char="-"/>
        <a:defRPr sz="1500">
          <a:solidFill>
            <a:srgbClr val="4D4D4D"/>
          </a:solidFill>
          <a:latin typeface="+mn-lt"/>
        </a:defRPr>
      </a:lvl7pPr>
      <a:lvl8pPr marL="2271713" indent="-182563" algn="l" rtl="0" fontAlgn="base">
        <a:spcBef>
          <a:spcPct val="20000"/>
        </a:spcBef>
        <a:spcAft>
          <a:spcPct val="0"/>
        </a:spcAft>
        <a:buClr>
          <a:schemeClr val="accent1"/>
        </a:buClr>
        <a:buFont typeface="Arial" charset="0"/>
        <a:buChar char="-"/>
        <a:defRPr sz="1500">
          <a:solidFill>
            <a:srgbClr val="4D4D4D"/>
          </a:solidFill>
          <a:latin typeface="+mn-lt"/>
        </a:defRPr>
      </a:lvl8pPr>
      <a:lvl9pPr marL="2728913" indent="-182563" algn="l" rtl="0" fontAlgn="base">
        <a:spcBef>
          <a:spcPct val="20000"/>
        </a:spcBef>
        <a:spcAft>
          <a:spcPct val="0"/>
        </a:spcAft>
        <a:buClr>
          <a:schemeClr val="accent1"/>
        </a:buClr>
        <a:buFont typeface="Arial" charset="0"/>
        <a:buChar char="-"/>
        <a:defRPr sz="15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C_agend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350"/>
            <a:ext cx="915828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327025" y="779463"/>
            <a:ext cx="8339138"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9200" tIns="0" rIns="91440" bIns="45720" numCol="1" anchor="t" anchorCtr="0" compatLnSpc="1">
            <a:prstTxWarp prst="textNoShape">
              <a:avLst/>
            </a:prstTxWarp>
          </a:bodyPr>
          <a:lstStyle/>
          <a:p>
            <a:pPr lvl="0"/>
            <a:r>
              <a:rPr lang="es-VE" smtClean="0"/>
              <a:t>Click to edit Master title style</a:t>
            </a:r>
          </a:p>
        </p:txBody>
      </p:sp>
      <p:sp>
        <p:nvSpPr>
          <p:cNvPr id="2052" name="Rectangle 4"/>
          <p:cNvSpPr>
            <a:spLocks noGrp="1" noChangeArrowheads="1"/>
          </p:cNvSpPr>
          <p:nvPr>
            <p:ph type="body" idx="1"/>
          </p:nvPr>
        </p:nvSpPr>
        <p:spPr bwMode="auto">
          <a:xfrm>
            <a:off x="317500" y="1628775"/>
            <a:ext cx="83693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VE" smtClean="0"/>
              <a:t>Click to edit Master text styles</a:t>
            </a:r>
          </a:p>
          <a:p>
            <a:pPr lvl="1"/>
            <a:r>
              <a:rPr lang="es-VE" smtClean="0"/>
              <a:t>Second level</a:t>
            </a:r>
          </a:p>
          <a:p>
            <a:pPr lvl="2"/>
            <a:r>
              <a:rPr lang="es-VE" smtClean="0"/>
              <a:t>Third level</a:t>
            </a:r>
          </a:p>
          <a:p>
            <a:pPr lvl="3"/>
            <a:r>
              <a:rPr lang="es-VE" smtClean="0"/>
              <a:t>Fourth level</a:t>
            </a:r>
          </a:p>
          <a:p>
            <a:pPr lvl="4"/>
            <a:r>
              <a:rPr lang="es-VE" smtClean="0"/>
              <a:t>Fifth level</a:t>
            </a:r>
          </a:p>
        </p:txBody>
      </p:sp>
    </p:spTree>
    <p:extLst>
      <p:ext uri="{BB962C8B-B14F-4D97-AF65-F5344CB8AC3E}">
        <p14:creationId xmlns:p14="http://schemas.microsoft.com/office/powerpoint/2010/main" val="7265344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xStyles>
    <p:titleStyle>
      <a:lvl1pPr algn="l" rtl="0" eaLnBrk="0" fontAlgn="base" hangingPunct="0">
        <a:spcBef>
          <a:spcPct val="0"/>
        </a:spcBef>
        <a:spcAft>
          <a:spcPct val="0"/>
        </a:spcAft>
        <a:defRPr sz="2500" b="1">
          <a:solidFill>
            <a:schemeClr val="bg1"/>
          </a:solidFill>
          <a:latin typeface="+mj-lt"/>
          <a:ea typeface="+mj-ea"/>
          <a:cs typeface="+mj-cs"/>
        </a:defRPr>
      </a:lvl1pPr>
      <a:lvl2pPr algn="l" rtl="0" eaLnBrk="0" fontAlgn="base" hangingPunct="0">
        <a:spcBef>
          <a:spcPct val="0"/>
        </a:spcBef>
        <a:spcAft>
          <a:spcPct val="0"/>
        </a:spcAft>
        <a:defRPr sz="2500" b="1">
          <a:solidFill>
            <a:schemeClr val="bg1"/>
          </a:solidFill>
          <a:latin typeface="Arial" charset="0"/>
        </a:defRPr>
      </a:lvl2pPr>
      <a:lvl3pPr algn="l" rtl="0" eaLnBrk="0" fontAlgn="base" hangingPunct="0">
        <a:spcBef>
          <a:spcPct val="0"/>
        </a:spcBef>
        <a:spcAft>
          <a:spcPct val="0"/>
        </a:spcAft>
        <a:defRPr sz="2500" b="1">
          <a:solidFill>
            <a:schemeClr val="bg1"/>
          </a:solidFill>
          <a:latin typeface="Arial" charset="0"/>
        </a:defRPr>
      </a:lvl3pPr>
      <a:lvl4pPr algn="l" rtl="0" eaLnBrk="0" fontAlgn="base" hangingPunct="0">
        <a:spcBef>
          <a:spcPct val="0"/>
        </a:spcBef>
        <a:spcAft>
          <a:spcPct val="0"/>
        </a:spcAft>
        <a:defRPr sz="2500" b="1">
          <a:solidFill>
            <a:schemeClr val="bg1"/>
          </a:solidFill>
          <a:latin typeface="Arial" charset="0"/>
        </a:defRPr>
      </a:lvl4pPr>
      <a:lvl5pPr algn="l" rtl="0" eaLnBrk="0" fontAlgn="base" hangingPunct="0">
        <a:spcBef>
          <a:spcPct val="0"/>
        </a:spcBef>
        <a:spcAft>
          <a:spcPct val="0"/>
        </a:spcAft>
        <a:defRPr sz="2500" b="1">
          <a:solidFill>
            <a:schemeClr val="bg1"/>
          </a:solidFill>
          <a:latin typeface="Arial" charset="0"/>
        </a:defRPr>
      </a:lvl5pPr>
      <a:lvl6pPr marL="457200" algn="l" rtl="0" fontAlgn="base">
        <a:spcBef>
          <a:spcPct val="0"/>
        </a:spcBef>
        <a:spcAft>
          <a:spcPct val="0"/>
        </a:spcAft>
        <a:defRPr sz="2500" b="1">
          <a:solidFill>
            <a:schemeClr val="bg1"/>
          </a:solidFill>
          <a:latin typeface="Arial" charset="0"/>
        </a:defRPr>
      </a:lvl6pPr>
      <a:lvl7pPr marL="914400" algn="l" rtl="0" fontAlgn="base">
        <a:spcBef>
          <a:spcPct val="0"/>
        </a:spcBef>
        <a:spcAft>
          <a:spcPct val="0"/>
        </a:spcAft>
        <a:defRPr sz="2500" b="1">
          <a:solidFill>
            <a:schemeClr val="bg1"/>
          </a:solidFill>
          <a:latin typeface="Arial" charset="0"/>
        </a:defRPr>
      </a:lvl7pPr>
      <a:lvl8pPr marL="1371600" algn="l" rtl="0" fontAlgn="base">
        <a:spcBef>
          <a:spcPct val="0"/>
        </a:spcBef>
        <a:spcAft>
          <a:spcPct val="0"/>
        </a:spcAft>
        <a:defRPr sz="2500" b="1">
          <a:solidFill>
            <a:schemeClr val="bg1"/>
          </a:solidFill>
          <a:latin typeface="Arial" charset="0"/>
        </a:defRPr>
      </a:lvl8pPr>
      <a:lvl9pPr marL="1828800" algn="l" rtl="0" fontAlgn="base">
        <a:spcBef>
          <a:spcPct val="0"/>
        </a:spcBef>
        <a:spcAft>
          <a:spcPct val="0"/>
        </a:spcAft>
        <a:defRPr sz="2500" b="1">
          <a:solidFill>
            <a:schemeClr val="bg1"/>
          </a:solidFill>
          <a:latin typeface="Arial" charset="0"/>
        </a:defRPr>
      </a:lvl9pPr>
    </p:titleStyle>
    <p:bodyStyle>
      <a:lvl1pPr marL="342900" indent="-247650" algn="l" rtl="0" eaLnBrk="0" fontAlgn="base" hangingPunct="0">
        <a:lnSpc>
          <a:spcPct val="105000"/>
        </a:lnSpc>
        <a:spcBef>
          <a:spcPct val="40000"/>
        </a:spcBef>
        <a:spcAft>
          <a:spcPct val="0"/>
        </a:spcAft>
        <a:buChar char="•"/>
        <a:defRPr sz="2000">
          <a:solidFill>
            <a:schemeClr val="bg1"/>
          </a:solidFill>
          <a:latin typeface="+mn-lt"/>
          <a:ea typeface="+mn-ea"/>
          <a:cs typeface="+mn-cs"/>
        </a:defRPr>
      </a:lvl1pPr>
      <a:lvl2pPr marL="808038" indent="-285750" algn="l" rtl="0" eaLnBrk="0" fontAlgn="base" hangingPunct="0">
        <a:lnSpc>
          <a:spcPct val="105000"/>
        </a:lnSpc>
        <a:spcBef>
          <a:spcPct val="40000"/>
        </a:spcBef>
        <a:spcAft>
          <a:spcPct val="0"/>
        </a:spcAft>
        <a:buChar char="•"/>
        <a:defRPr sz="2800">
          <a:solidFill>
            <a:schemeClr val="bg1"/>
          </a:solidFill>
          <a:latin typeface="+mn-lt"/>
        </a:defRPr>
      </a:lvl2pPr>
      <a:lvl3pPr marL="1216025" indent="-228600" algn="l" rtl="0" eaLnBrk="0" fontAlgn="base" hangingPunct="0">
        <a:lnSpc>
          <a:spcPct val="105000"/>
        </a:lnSpc>
        <a:spcBef>
          <a:spcPct val="40000"/>
        </a:spcBef>
        <a:spcAft>
          <a:spcPct val="0"/>
        </a:spcAft>
        <a:buChar char="•"/>
        <a:defRPr sz="2400">
          <a:solidFill>
            <a:schemeClr val="bg1"/>
          </a:solidFill>
          <a:latin typeface="+mn-lt"/>
        </a:defRPr>
      </a:lvl3pPr>
      <a:lvl4pPr marL="1624013" indent="-228600" algn="l" rtl="0" eaLnBrk="0" fontAlgn="base" hangingPunct="0">
        <a:lnSpc>
          <a:spcPct val="105000"/>
        </a:lnSpc>
        <a:spcBef>
          <a:spcPct val="40000"/>
        </a:spcBef>
        <a:spcAft>
          <a:spcPct val="0"/>
        </a:spcAft>
        <a:buChar char="•"/>
        <a:defRPr sz="2000">
          <a:solidFill>
            <a:schemeClr val="bg1"/>
          </a:solidFill>
          <a:latin typeface="+mn-lt"/>
        </a:defRPr>
      </a:lvl4pPr>
      <a:lvl5pPr marL="2057400" indent="-228600" algn="l" rtl="0" eaLnBrk="0" fontAlgn="base" hangingPunct="0">
        <a:lnSpc>
          <a:spcPct val="105000"/>
        </a:lnSpc>
        <a:spcBef>
          <a:spcPct val="40000"/>
        </a:spcBef>
        <a:spcAft>
          <a:spcPct val="0"/>
        </a:spcAft>
        <a:buChar char="•"/>
        <a:defRPr sz="2000">
          <a:solidFill>
            <a:schemeClr val="bg1"/>
          </a:solidFill>
          <a:latin typeface="+mn-lt"/>
        </a:defRPr>
      </a:lvl5pPr>
      <a:lvl6pPr marL="2514600" indent="-228600" algn="l" rtl="0" fontAlgn="base">
        <a:lnSpc>
          <a:spcPct val="105000"/>
        </a:lnSpc>
        <a:spcBef>
          <a:spcPct val="40000"/>
        </a:spcBef>
        <a:spcAft>
          <a:spcPct val="0"/>
        </a:spcAft>
        <a:buChar char="•"/>
        <a:defRPr sz="2000">
          <a:solidFill>
            <a:schemeClr val="bg1"/>
          </a:solidFill>
          <a:latin typeface="+mn-lt"/>
        </a:defRPr>
      </a:lvl6pPr>
      <a:lvl7pPr marL="2971800" indent="-228600" algn="l" rtl="0" fontAlgn="base">
        <a:lnSpc>
          <a:spcPct val="105000"/>
        </a:lnSpc>
        <a:spcBef>
          <a:spcPct val="40000"/>
        </a:spcBef>
        <a:spcAft>
          <a:spcPct val="0"/>
        </a:spcAft>
        <a:buChar char="•"/>
        <a:defRPr sz="2000">
          <a:solidFill>
            <a:schemeClr val="bg1"/>
          </a:solidFill>
          <a:latin typeface="+mn-lt"/>
        </a:defRPr>
      </a:lvl7pPr>
      <a:lvl8pPr marL="3429000" indent="-228600" algn="l" rtl="0" fontAlgn="base">
        <a:lnSpc>
          <a:spcPct val="105000"/>
        </a:lnSpc>
        <a:spcBef>
          <a:spcPct val="40000"/>
        </a:spcBef>
        <a:spcAft>
          <a:spcPct val="0"/>
        </a:spcAft>
        <a:buChar char="•"/>
        <a:defRPr sz="2000">
          <a:solidFill>
            <a:schemeClr val="bg1"/>
          </a:solidFill>
          <a:latin typeface="+mn-lt"/>
        </a:defRPr>
      </a:lvl8pPr>
      <a:lvl9pPr marL="3886200" indent="-228600" algn="l" rtl="0" fontAlgn="base">
        <a:lnSpc>
          <a:spcPct val="105000"/>
        </a:lnSpc>
        <a:spcBef>
          <a:spcPct val="4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296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51CF1133-3259-4C45-BABA-5B62D9C6F78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3/28/2013</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40225262"/>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8.xml"/><Relationship Id="rId5" Type="http://schemas.openxmlformats.org/officeDocument/2006/relationships/image" Target="../media/image26.gif"/><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mailto:michael@privateers.in" TargetMode="External"/><Relationship Id="rId2" Type="http://schemas.openxmlformats.org/officeDocument/2006/relationships/image" Target="../media/image22.jpeg"/><Relationship Id="rId1" Type="http://schemas.openxmlformats.org/officeDocument/2006/relationships/slideLayout" Target="../slideLayouts/slideLayout38.xml"/><Relationship Id="rId4" Type="http://schemas.openxmlformats.org/officeDocument/2006/relationships/hyperlink" Target="http://www.securityprivateers.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03" y="238991"/>
            <a:ext cx="1666494" cy="8229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722" y="2644840"/>
            <a:ext cx="2198557" cy="20116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688" y="2599120"/>
            <a:ext cx="2103120" cy="21031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6923" y="2553400"/>
            <a:ext cx="2241756" cy="2194560"/>
          </a:xfrm>
          <a:prstGeom prst="rect">
            <a:avLst/>
          </a:prstGeom>
        </p:spPr>
      </p:pic>
      <p:sp>
        <p:nvSpPr>
          <p:cNvPr id="8" name="TextBox 7"/>
          <p:cNvSpPr txBox="1"/>
          <p:nvPr/>
        </p:nvSpPr>
        <p:spPr>
          <a:xfrm>
            <a:off x="548640" y="1288496"/>
            <a:ext cx="8046720" cy="523220"/>
          </a:xfrm>
          <a:prstGeom prst="rect">
            <a:avLst/>
          </a:prstGeom>
          <a:noFill/>
        </p:spPr>
        <p:txBody>
          <a:bodyPr wrap="square" rtlCol="0">
            <a:spAutoFit/>
          </a:bodyPr>
          <a:lstStyle/>
          <a:p>
            <a:r>
              <a:rPr lang="en-US" sz="2800" b="1" i="1" dirty="0">
                <a:solidFill>
                  <a:srgbClr val="000000"/>
                </a:solidFill>
                <a:effectLst>
                  <a:outerShdw blurRad="38100" dist="38100" dir="2700000" algn="tl">
                    <a:srgbClr val="000000">
                      <a:alpha val="43137"/>
                    </a:srgbClr>
                  </a:outerShdw>
                </a:effectLst>
                <a:latin typeface="Corbel" pitchFamily="34" charset="0"/>
              </a:rPr>
              <a:t>Cloud Security Alliance – Anatomy of a Cyber Attack</a:t>
            </a:r>
          </a:p>
        </p:txBody>
      </p:sp>
      <p:sp>
        <p:nvSpPr>
          <p:cNvPr id="9" name="TextBox 8"/>
          <p:cNvSpPr txBox="1"/>
          <p:nvPr/>
        </p:nvSpPr>
        <p:spPr>
          <a:xfrm>
            <a:off x="3383280" y="5430982"/>
            <a:ext cx="237744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Corbel" pitchFamily="34" charset="0"/>
              </a:rPr>
              <a:t>March 28</a:t>
            </a:r>
            <a:r>
              <a:rPr lang="en-US" sz="2400" b="1" baseline="30000" dirty="0" smtClean="0">
                <a:solidFill>
                  <a:srgbClr val="000000"/>
                </a:solidFill>
                <a:effectLst>
                  <a:outerShdw blurRad="38100" dist="38100" dir="2700000" algn="tl">
                    <a:srgbClr val="000000">
                      <a:alpha val="43137"/>
                    </a:srgbClr>
                  </a:outerShdw>
                </a:effectLst>
                <a:latin typeface="Corbel" pitchFamily="34" charset="0"/>
              </a:rPr>
              <a:t>th</a:t>
            </a:r>
            <a:r>
              <a:rPr lang="en-US" sz="2400" b="1" dirty="0" smtClean="0">
                <a:solidFill>
                  <a:srgbClr val="000000"/>
                </a:solidFill>
                <a:effectLst>
                  <a:outerShdw blurRad="38100" dist="38100" dir="2700000" algn="tl">
                    <a:srgbClr val="000000">
                      <a:alpha val="43137"/>
                    </a:srgbClr>
                  </a:outerShdw>
                </a:effectLst>
                <a:latin typeface="Corbel" pitchFamily="34" charset="0"/>
              </a:rPr>
              <a:t>, 2013</a:t>
            </a:r>
            <a:endParaRPr lang="en-US" sz="2400" b="1" dirty="0">
              <a:solidFill>
                <a:srgbClr val="000000"/>
              </a:solidFill>
              <a:effectLst>
                <a:outerShdw blurRad="38100" dist="38100" dir="2700000" algn="tl">
                  <a:srgbClr val="000000">
                    <a:alpha val="43137"/>
                  </a:srgbClr>
                </a:outerShdw>
              </a:effectLst>
              <a:latin typeface="Corbel" pitchFamily="34" charset="0"/>
            </a:endParaRPr>
          </a:p>
        </p:txBody>
      </p:sp>
    </p:spTree>
    <p:extLst>
      <p:ext uri="{BB962C8B-B14F-4D97-AF65-F5344CB8AC3E}">
        <p14:creationId xmlns:p14="http://schemas.microsoft.com/office/powerpoint/2010/main" val="364283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5EDB9CE-B42E-432D-A7C9-A0FA27D2091E}" type="slidenum">
              <a:rPr lang="en-US" smtClean="0">
                <a:solidFill>
                  <a:srgbClr val="FFFFFF"/>
                </a:solidFill>
              </a:rPr>
              <a:pPr/>
              <a:t>10</a:t>
            </a:fld>
            <a:endParaRPr lang="en-US" smtClean="0">
              <a:solidFill>
                <a:srgbClr val="FFFFFF"/>
              </a:solidFill>
            </a:endParaRPr>
          </a:p>
        </p:txBody>
      </p:sp>
      <p:sp>
        <p:nvSpPr>
          <p:cNvPr id="11267" name="Rectangle 5"/>
          <p:cNvSpPr>
            <a:spLocks noChangeArrowheads="1"/>
          </p:cNvSpPr>
          <p:nvPr/>
        </p:nvSpPr>
        <p:spPr bwMode="auto">
          <a:xfrm>
            <a:off x="355600" y="128588"/>
            <a:ext cx="675481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defTabSz="915988" fontAlgn="base">
              <a:lnSpc>
                <a:spcPct val="90000"/>
              </a:lnSpc>
              <a:spcBef>
                <a:spcPct val="0"/>
              </a:spcBef>
              <a:spcAft>
                <a:spcPct val="0"/>
              </a:spcAft>
            </a:pPr>
            <a:r>
              <a:rPr lang="en-US" sz="2500" b="1">
                <a:solidFill>
                  <a:srgbClr val="E96D1F"/>
                </a:solidFill>
              </a:rPr>
              <a:t>Attack Sophistication vs.</a:t>
            </a:r>
            <a:br>
              <a:rPr lang="en-US" sz="2500" b="1">
                <a:solidFill>
                  <a:srgbClr val="E96D1F"/>
                </a:solidFill>
              </a:rPr>
            </a:br>
            <a:r>
              <a:rPr lang="en-US" sz="2500" b="1">
                <a:solidFill>
                  <a:srgbClr val="E96D1F"/>
                </a:solidFill>
              </a:rPr>
              <a:t>Intruder Technical Knowledge</a:t>
            </a:r>
          </a:p>
        </p:txBody>
      </p:sp>
      <p:grpSp>
        <p:nvGrpSpPr>
          <p:cNvPr id="11268" name="Group 2"/>
          <p:cNvGrpSpPr>
            <a:grpSpLocks/>
          </p:cNvGrpSpPr>
          <p:nvPr/>
        </p:nvGrpSpPr>
        <p:grpSpPr bwMode="auto">
          <a:xfrm>
            <a:off x="1792288" y="2386013"/>
            <a:ext cx="6729412" cy="3309937"/>
            <a:chOff x="1304" y="1288"/>
            <a:chExt cx="3586" cy="1903"/>
          </a:xfrm>
        </p:grpSpPr>
        <p:sp>
          <p:nvSpPr>
            <p:cNvPr id="11353" name="Rectangle 3"/>
            <p:cNvSpPr>
              <a:spLocks noChangeArrowheads="1"/>
            </p:cNvSpPr>
            <p:nvPr/>
          </p:nvSpPr>
          <p:spPr bwMode="auto">
            <a:xfrm>
              <a:off x="4152" y="2962"/>
              <a:ext cx="73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2000" b="1">
                  <a:solidFill>
                    <a:srgbClr val="000000"/>
                  </a:solidFill>
                </a:rPr>
                <a:t>Intruders</a:t>
              </a:r>
            </a:p>
          </p:txBody>
        </p:sp>
        <p:sp>
          <p:nvSpPr>
            <p:cNvPr id="11354" name="Freeform 4"/>
            <p:cNvSpPr>
              <a:spLocks/>
            </p:cNvSpPr>
            <p:nvPr/>
          </p:nvSpPr>
          <p:spPr bwMode="auto">
            <a:xfrm>
              <a:off x="1304" y="1288"/>
              <a:ext cx="3256" cy="1672"/>
            </a:xfrm>
            <a:custGeom>
              <a:avLst/>
              <a:gdLst>
                <a:gd name="T0" fmla="*/ 0 w 3256"/>
                <a:gd name="T1" fmla="*/ 0 h 1672"/>
                <a:gd name="T2" fmla="*/ 800 w 3256"/>
                <a:gd name="T3" fmla="*/ 184 h 1672"/>
                <a:gd name="T4" fmla="*/ 1352 w 3256"/>
                <a:gd name="T5" fmla="*/ 832 h 1672"/>
                <a:gd name="T6" fmla="*/ 2000 w 3256"/>
                <a:gd name="T7" fmla="*/ 1512 h 1672"/>
                <a:gd name="T8" fmla="*/ 3256 w 3256"/>
                <a:gd name="T9" fmla="*/ 1672 h 1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56" h="1672">
                  <a:moveTo>
                    <a:pt x="0" y="0"/>
                  </a:moveTo>
                  <a:cubicBezTo>
                    <a:pt x="287" y="22"/>
                    <a:pt x="575" y="45"/>
                    <a:pt x="800" y="184"/>
                  </a:cubicBezTo>
                  <a:cubicBezTo>
                    <a:pt x="1025" y="323"/>
                    <a:pt x="1152" y="611"/>
                    <a:pt x="1352" y="832"/>
                  </a:cubicBezTo>
                  <a:cubicBezTo>
                    <a:pt x="1552" y="1053"/>
                    <a:pt x="1683" y="1372"/>
                    <a:pt x="2000" y="1512"/>
                  </a:cubicBezTo>
                  <a:cubicBezTo>
                    <a:pt x="2317" y="1652"/>
                    <a:pt x="2786" y="1662"/>
                    <a:pt x="3256" y="1672"/>
                  </a:cubicBezTo>
                </a:path>
              </a:pathLst>
            </a:custGeom>
            <a:noFill/>
            <a:ln w="28575" cap="flat" cmpd="sng">
              <a:solidFill>
                <a:schemeClr val="accent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101777" tIns="49995" rIns="101777" bIns="49995">
              <a:spAutoFit/>
            </a:bodyPr>
            <a:lstStyle/>
            <a:p>
              <a:pPr fontAlgn="base">
                <a:spcBef>
                  <a:spcPct val="0"/>
                </a:spcBef>
                <a:spcAft>
                  <a:spcPct val="0"/>
                </a:spcAft>
              </a:pPr>
              <a:endParaRPr lang="en-US">
                <a:solidFill>
                  <a:srgbClr val="000000"/>
                </a:solidFill>
              </a:endParaRPr>
            </a:p>
          </p:txBody>
        </p:sp>
      </p:grpSp>
      <p:sp>
        <p:nvSpPr>
          <p:cNvPr id="11269" name="Line 6"/>
          <p:cNvSpPr>
            <a:spLocks noChangeShapeType="1"/>
          </p:cNvSpPr>
          <p:nvPr/>
        </p:nvSpPr>
        <p:spPr bwMode="auto">
          <a:xfrm flipH="1">
            <a:off x="1595438" y="1258888"/>
            <a:ext cx="11112" cy="46132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270" name="Line 7"/>
          <p:cNvSpPr>
            <a:spLocks noChangeShapeType="1"/>
          </p:cNvSpPr>
          <p:nvPr/>
        </p:nvSpPr>
        <p:spPr bwMode="auto">
          <a:xfrm flipV="1">
            <a:off x="1595438" y="5857875"/>
            <a:ext cx="7243762" cy="317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271" name="Rectangle 8"/>
          <p:cNvSpPr>
            <a:spLocks noChangeArrowheads="1"/>
          </p:cNvSpPr>
          <p:nvPr/>
        </p:nvSpPr>
        <p:spPr bwMode="auto">
          <a:xfrm>
            <a:off x="541338" y="1119188"/>
            <a:ext cx="815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2000" b="1">
                <a:solidFill>
                  <a:srgbClr val="FF0000"/>
                </a:solidFill>
              </a:rPr>
              <a:t>High</a:t>
            </a:r>
          </a:p>
        </p:txBody>
      </p:sp>
      <p:sp>
        <p:nvSpPr>
          <p:cNvPr id="11272" name="Rectangle 9"/>
          <p:cNvSpPr>
            <a:spLocks noChangeArrowheads="1"/>
          </p:cNvSpPr>
          <p:nvPr/>
        </p:nvSpPr>
        <p:spPr bwMode="auto">
          <a:xfrm>
            <a:off x="579438" y="5532438"/>
            <a:ext cx="754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2000" b="1">
                <a:solidFill>
                  <a:srgbClr val="0000FF"/>
                </a:solidFill>
              </a:rPr>
              <a:t>Low</a:t>
            </a:r>
          </a:p>
        </p:txBody>
      </p:sp>
      <p:sp>
        <p:nvSpPr>
          <p:cNvPr id="11273" name="Rectangle 10"/>
          <p:cNvSpPr>
            <a:spLocks noChangeArrowheads="1"/>
          </p:cNvSpPr>
          <p:nvPr/>
        </p:nvSpPr>
        <p:spPr bwMode="auto">
          <a:xfrm>
            <a:off x="1390650" y="5938838"/>
            <a:ext cx="746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b="1">
                <a:solidFill>
                  <a:srgbClr val="000000"/>
                </a:solidFill>
              </a:rPr>
              <a:t>1980</a:t>
            </a:r>
          </a:p>
        </p:txBody>
      </p:sp>
      <p:sp>
        <p:nvSpPr>
          <p:cNvPr id="11274" name="Rectangle 12"/>
          <p:cNvSpPr>
            <a:spLocks noChangeArrowheads="1"/>
          </p:cNvSpPr>
          <p:nvPr/>
        </p:nvSpPr>
        <p:spPr bwMode="auto">
          <a:xfrm>
            <a:off x="3332163" y="5957888"/>
            <a:ext cx="746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b="1">
                <a:solidFill>
                  <a:srgbClr val="000000"/>
                </a:solidFill>
              </a:rPr>
              <a:t>1990</a:t>
            </a:r>
          </a:p>
        </p:txBody>
      </p:sp>
      <p:sp>
        <p:nvSpPr>
          <p:cNvPr id="11275" name="Rectangle 14"/>
          <p:cNvSpPr>
            <a:spLocks noChangeArrowheads="1"/>
          </p:cNvSpPr>
          <p:nvPr/>
        </p:nvSpPr>
        <p:spPr bwMode="auto">
          <a:xfrm>
            <a:off x="7918450" y="5957888"/>
            <a:ext cx="7191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b="1">
                <a:solidFill>
                  <a:srgbClr val="000000"/>
                </a:solidFill>
              </a:rPr>
              <a:t>2012</a:t>
            </a:r>
          </a:p>
        </p:txBody>
      </p:sp>
      <p:sp>
        <p:nvSpPr>
          <p:cNvPr id="11276" name="Rectangle 15"/>
          <p:cNvSpPr>
            <a:spLocks noChangeArrowheads="1"/>
          </p:cNvSpPr>
          <p:nvPr/>
        </p:nvSpPr>
        <p:spPr bwMode="auto">
          <a:xfrm>
            <a:off x="417513" y="2159000"/>
            <a:ext cx="10985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300" b="1">
                <a:solidFill>
                  <a:srgbClr val="005CAB"/>
                </a:solidFill>
              </a:rPr>
              <a:t>Intruder</a:t>
            </a:r>
          </a:p>
          <a:p>
            <a:pPr algn="r" defTabSz="1028700" fontAlgn="base">
              <a:spcBef>
                <a:spcPct val="0"/>
              </a:spcBef>
              <a:spcAft>
                <a:spcPct val="0"/>
              </a:spcAft>
            </a:pPr>
            <a:r>
              <a:rPr lang="en-US" sz="1300" b="1">
                <a:solidFill>
                  <a:srgbClr val="005CAB"/>
                </a:solidFill>
              </a:rPr>
              <a:t>Knowledge</a:t>
            </a:r>
          </a:p>
        </p:txBody>
      </p:sp>
      <p:sp>
        <p:nvSpPr>
          <p:cNvPr id="11277" name="Rectangle 16"/>
          <p:cNvSpPr>
            <a:spLocks noChangeArrowheads="1"/>
          </p:cNvSpPr>
          <p:nvPr/>
        </p:nvSpPr>
        <p:spPr bwMode="auto">
          <a:xfrm>
            <a:off x="165100" y="4876800"/>
            <a:ext cx="13509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300" b="1">
                <a:solidFill>
                  <a:srgbClr val="FF0000"/>
                </a:solidFill>
              </a:rPr>
              <a:t>Attack</a:t>
            </a:r>
          </a:p>
          <a:p>
            <a:pPr algn="r" defTabSz="1028700" fontAlgn="base">
              <a:spcBef>
                <a:spcPct val="0"/>
              </a:spcBef>
              <a:spcAft>
                <a:spcPct val="0"/>
              </a:spcAft>
            </a:pPr>
            <a:r>
              <a:rPr lang="en-US" sz="1300" b="1">
                <a:solidFill>
                  <a:srgbClr val="FF0000"/>
                </a:solidFill>
              </a:rPr>
              <a:t>Sophistication</a:t>
            </a:r>
          </a:p>
        </p:txBody>
      </p:sp>
      <p:sp>
        <p:nvSpPr>
          <p:cNvPr id="11278" name="Rectangle 17"/>
          <p:cNvSpPr>
            <a:spLocks noChangeArrowheads="1"/>
          </p:cNvSpPr>
          <p:nvPr/>
        </p:nvSpPr>
        <p:spPr bwMode="auto">
          <a:xfrm>
            <a:off x="5715000" y="1485900"/>
            <a:ext cx="16414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Cross site scripting</a:t>
            </a:r>
          </a:p>
        </p:txBody>
      </p:sp>
      <p:sp>
        <p:nvSpPr>
          <p:cNvPr id="11279" name="Line 18"/>
          <p:cNvSpPr>
            <a:spLocks noChangeShapeType="1"/>
          </p:cNvSpPr>
          <p:nvPr/>
        </p:nvSpPr>
        <p:spPr bwMode="auto">
          <a:xfrm flipV="1">
            <a:off x="1892300" y="1476375"/>
            <a:ext cx="6789738" cy="3649663"/>
          </a:xfrm>
          <a:prstGeom prst="line">
            <a:avLst/>
          </a:prstGeom>
          <a:noFill/>
          <a:ln w="254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280" name="Oval 19"/>
          <p:cNvSpPr>
            <a:spLocks noChangeArrowheads="1"/>
          </p:cNvSpPr>
          <p:nvPr/>
        </p:nvSpPr>
        <p:spPr bwMode="auto">
          <a:xfrm>
            <a:off x="1838325" y="5043488"/>
            <a:ext cx="106363"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1281" name="Oval 20"/>
          <p:cNvSpPr>
            <a:spLocks noChangeArrowheads="1"/>
          </p:cNvSpPr>
          <p:nvPr/>
        </p:nvSpPr>
        <p:spPr bwMode="auto">
          <a:xfrm>
            <a:off x="2346325" y="4803775"/>
            <a:ext cx="106363" cy="112713"/>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282" name="Oval 21"/>
          <p:cNvSpPr>
            <a:spLocks noChangeArrowheads="1"/>
          </p:cNvSpPr>
          <p:nvPr/>
        </p:nvSpPr>
        <p:spPr bwMode="auto">
          <a:xfrm>
            <a:off x="2695575" y="4595813"/>
            <a:ext cx="107950" cy="11271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283" name="Oval 22"/>
          <p:cNvSpPr>
            <a:spLocks noChangeArrowheads="1"/>
          </p:cNvSpPr>
          <p:nvPr/>
        </p:nvSpPr>
        <p:spPr bwMode="auto">
          <a:xfrm>
            <a:off x="2870200" y="4498975"/>
            <a:ext cx="109538"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284" name="Oval 23"/>
          <p:cNvSpPr>
            <a:spLocks noChangeArrowheads="1"/>
          </p:cNvSpPr>
          <p:nvPr/>
        </p:nvSpPr>
        <p:spPr bwMode="auto">
          <a:xfrm>
            <a:off x="3538538" y="4149725"/>
            <a:ext cx="106362"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285" name="Oval 24"/>
          <p:cNvSpPr>
            <a:spLocks noChangeArrowheads="1"/>
          </p:cNvSpPr>
          <p:nvPr/>
        </p:nvSpPr>
        <p:spPr bwMode="auto">
          <a:xfrm>
            <a:off x="3887788" y="3968750"/>
            <a:ext cx="107950"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286" name="Oval 25"/>
          <p:cNvSpPr>
            <a:spLocks noChangeArrowheads="1"/>
          </p:cNvSpPr>
          <p:nvPr/>
        </p:nvSpPr>
        <p:spPr bwMode="auto">
          <a:xfrm>
            <a:off x="4129088" y="3829050"/>
            <a:ext cx="106362"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287" name="Oval 26"/>
          <p:cNvSpPr>
            <a:spLocks noChangeArrowheads="1"/>
          </p:cNvSpPr>
          <p:nvPr/>
        </p:nvSpPr>
        <p:spPr bwMode="auto">
          <a:xfrm>
            <a:off x="4370388" y="3703638"/>
            <a:ext cx="107950"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288" name="Oval 27"/>
          <p:cNvSpPr>
            <a:spLocks noChangeArrowheads="1"/>
          </p:cNvSpPr>
          <p:nvPr/>
        </p:nvSpPr>
        <p:spPr bwMode="auto">
          <a:xfrm>
            <a:off x="4611688" y="3576638"/>
            <a:ext cx="106362" cy="11271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289" name="Oval 28"/>
          <p:cNvSpPr>
            <a:spLocks noChangeArrowheads="1"/>
          </p:cNvSpPr>
          <p:nvPr/>
        </p:nvSpPr>
        <p:spPr bwMode="auto">
          <a:xfrm>
            <a:off x="4840288" y="3465513"/>
            <a:ext cx="107950"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290" name="Line 29"/>
          <p:cNvSpPr>
            <a:spLocks noChangeShapeType="1"/>
          </p:cNvSpPr>
          <p:nvPr/>
        </p:nvSpPr>
        <p:spPr bwMode="auto">
          <a:xfrm>
            <a:off x="1879600" y="5162550"/>
            <a:ext cx="0" cy="5016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291" name="Rectangle 30"/>
          <p:cNvSpPr>
            <a:spLocks noChangeArrowheads="1"/>
          </p:cNvSpPr>
          <p:nvPr/>
        </p:nvSpPr>
        <p:spPr bwMode="auto">
          <a:xfrm>
            <a:off x="1606550" y="5572125"/>
            <a:ext cx="1644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1200" b="1">
                <a:solidFill>
                  <a:srgbClr val="000000"/>
                </a:solidFill>
              </a:rPr>
              <a:t>password guessing</a:t>
            </a:r>
          </a:p>
        </p:txBody>
      </p:sp>
      <p:sp>
        <p:nvSpPr>
          <p:cNvPr id="11292" name="Line 31"/>
          <p:cNvSpPr>
            <a:spLocks noChangeShapeType="1"/>
          </p:cNvSpPr>
          <p:nvPr/>
        </p:nvSpPr>
        <p:spPr bwMode="auto">
          <a:xfrm>
            <a:off x="2400300" y="4879975"/>
            <a:ext cx="0" cy="363538"/>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293" name="Rectangle 32"/>
          <p:cNvSpPr>
            <a:spLocks noChangeArrowheads="1"/>
          </p:cNvSpPr>
          <p:nvPr/>
        </p:nvSpPr>
        <p:spPr bwMode="auto">
          <a:xfrm>
            <a:off x="2081213" y="5243513"/>
            <a:ext cx="1703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1200" b="1">
                <a:solidFill>
                  <a:srgbClr val="000000"/>
                </a:solidFill>
              </a:rPr>
              <a:t>self-replicating code</a:t>
            </a:r>
          </a:p>
        </p:txBody>
      </p:sp>
      <p:sp>
        <p:nvSpPr>
          <p:cNvPr id="11294" name="Line 33"/>
          <p:cNvSpPr>
            <a:spLocks noChangeShapeType="1"/>
          </p:cNvSpPr>
          <p:nvPr/>
        </p:nvSpPr>
        <p:spPr bwMode="auto">
          <a:xfrm>
            <a:off x="2747963" y="4645025"/>
            <a:ext cx="0" cy="47466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295" name="Rectangle 34"/>
          <p:cNvSpPr>
            <a:spLocks noChangeArrowheads="1"/>
          </p:cNvSpPr>
          <p:nvPr/>
        </p:nvSpPr>
        <p:spPr bwMode="auto">
          <a:xfrm>
            <a:off x="2676525" y="4965700"/>
            <a:ext cx="15986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1200" b="1">
                <a:solidFill>
                  <a:srgbClr val="000000"/>
                </a:solidFill>
              </a:rPr>
              <a:t>password cracking</a:t>
            </a:r>
          </a:p>
        </p:txBody>
      </p:sp>
      <p:sp>
        <p:nvSpPr>
          <p:cNvPr id="11296" name="Rectangle 35"/>
          <p:cNvSpPr>
            <a:spLocks noChangeArrowheads="1"/>
          </p:cNvSpPr>
          <p:nvPr/>
        </p:nvSpPr>
        <p:spPr bwMode="auto">
          <a:xfrm>
            <a:off x="2941638" y="4683125"/>
            <a:ext cx="25447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exploiting known vulnerabilities</a:t>
            </a:r>
          </a:p>
        </p:txBody>
      </p:sp>
      <p:sp>
        <p:nvSpPr>
          <p:cNvPr id="11297" name="Line 36"/>
          <p:cNvSpPr>
            <a:spLocks noChangeShapeType="1"/>
          </p:cNvSpPr>
          <p:nvPr/>
        </p:nvSpPr>
        <p:spPr bwMode="auto">
          <a:xfrm>
            <a:off x="2924175" y="4562475"/>
            <a:ext cx="0" cy="2349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298" name="Line 37"/>
          <p:cNvSpPr>
            <a:spLocks noChangeShapeType="1"/>
          </p:cNvSpPr>
          <p:nvPr/>
        </p:nvSpPr>
        <p:spPr bwMode="auto">
          <a:xfrm>
            <a:off x="3594100" y="4017963"/>
            <a:ext cx="0" cy="12541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299" name="Rectangle 38"/>
          <p:cNvSpPr>
            <a:spLocks noChangeArrowheads="1"/>
          </p:cNvSpPr>
          <p:nvPr/>
        </p:nvSpPr>
        <p:spPr bwMode="auto">
          <a:xfrm>
            <a:off x="2259013" y="3894138"/>
            <a:ext cx="1381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disabling audits</a:t>
            </a:r>
          </a:p>
        </p:txBody>
      </p:sp>
      <p:sp>
        <p:nvSpPr>
          <p:cNvPr id="11300" name="Line 39"/>
          <p:cNvSpPr>
            <a:spLocks noChangeShapeType="1"/>
          </p:cNvSpPr>
          <p:nvPr/>
        </p:nvSpPr>
        <p:spPr bwMode="auto">
          <a:xfrm>
            <a:off x="3927475" y="3765550"/>
            <a:ext cx="0" cy="2095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01" name="Rectangle 40"/>
          <p:cNvSpPr>
            <a:spLocks noChangeArrowheads="1"/>
          </p:cNvSpPr>
          <p:nvPr/>
        </p:nvSpPr>
        <p:spPr bwMode="auto">
          <a:xfrm>
            <a:off x="2949575" y="3643313"/>
            <a:ext cx="1025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back doors</a:t>
            </a:r>
          </a:p>
        </p:txBody>
      </p:sp>
      <p:sp>
        <p:nvSpPr>
          <p:cNvPr id="11302" name="Line 41"/>
          <p:cNvSpPr>
            <a:spLocks noChangeShapeType="1"/>
          </p:cNvSpPr>
          <p:nvPr/>
        </p:nvSpPr>
        <p:spPr bwMode="auto">
          <a:xfrm flipV="1">
            <a:off x="4181475" y="3848100"/>
            <a:ext cx="3175" cy="2381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03" name="Rectangle 42"/>
          <p:cNvSpPr>
            <a:spLocks noChangeArrowheads="1"/>
          </p:cNvSpPr>
          <p:nvPr/>
        </p:nvSpPr>
        <p:spPr bwMode="auto">
          <a:xfrm>
            <a:off x="4062413" y="4035425"/>
            <a:ext cx="917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1200" b="1">
                <a:solidFill>
                  <a:srgbClr val="000000"/>
                </a:solidFill>
              </a:rPr>
              <a:t>hijacking </a:t>
            </a:r>
          </a:p>
          <a:p>
            <a:pPr defTabSz="1028700" fontAlgn="base">
              <a:spcBef>
                <a:spcPct val="0"/>
              </a:spcBef>
              <a:spcAft>
                <a:spcPct val="0"/>
              </a:spcAft>
            </a:pPr>
            <a:r>
              <a:rPr lang="en-US" sz="1200" b="1">
                <a:solidFill>
                  <a:srgbClr val="000000"/>
                </a:solidFill>
              </a:rPr>
              <a:t>sessions</a:t>
            </a:r>
          </a:p>
        </p:txBody>
      </p:sp>
      <p:sp>
        <p:nvSpPr>
          <p:cNvPr id="11304" name="Line 43"/>
          <p:cNvSpPr>
            <a:spLocks noChangeShapeType="1"/>
          </p:cNvSpPr>
          <p:nvPr/>
        </p:nvSpPr>
        <p:spPr bwMode="auto">
          <a:xfrm>
            <a:off x="4424363" y="3054350"/>
            <a:ext cx="0" cy="6413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05" name="Rectangle 44"/>
          <p:cNvSpPr>
            <a:spLocks noChangeArrowheads="1"/>
          </p:cNvSpPr>
          <p:nvPr/>
        </p:nvSpPr>
        <p:spPr bwMode="auto">
          <a:xfrm>
            <a:off x="3624263" y="2932113"/>
            <a:ext cx="9032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sweepers</a:t>
            </a:r>
          </a:p>
        </p:txBody>
      </p:sp>
      <p:sp>
        <p:nvSpPr>
          <p:cNvPr id="11306" name="Line 45"/>
          <p:cNvSpPr>
            <a:spLocks noChangeShapeType="1"/>
          </p:cNvSpPr>
          <p:nvPr/>
        </p:nvSpPr>
        <p:spPr bwMode="auto">
          <a:xfrm>
            <a:off x="4667250" y="2746375"/>
            <a:ext cx="0" cy="852488"/>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07" name="Rectangle 46"/>
          <p:cNvSpPr>
            <a:spLocks noChangeArrowheads="1"/>
          </p:cNvSpPr>
          <p:nvPr/>
        </p:nvSpPr>
        <p:spPr bwMode="auto">
          <a:xfrm>
            <a:off x="3965575" y="2625725"/>
            <a:ext cx="7604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sniffers</a:t>
            </a:r>
          </a:p>
        </p:txBody>
      </p:sp>
      <p:sp>
        <p:nvSpPr>
          <p:cNvPr id="11308" name="Line 47"/>
          <p:cNvSpPr>
            <a:spLocks noChangeShapeType="1"/>
          </p:cNvSpPr>
          <p:nvPr/>
        </p:nvSpPr>
        <p:spPr bwMode="auto">
          <a:xfrm>
            <a:off x="4892675" y="2427288"/>
            <a:ext cx="0" cy="11017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09" name="Rectangle 48"/>
          <p:cNvSpPr>
            <a:spLocks noChangeArrowheads="1"/>
          </p:cNvSpPr>
          <p:nvPr/>
        </p:nvSpPr>
        <p:spPr bwMode="auto">
          <a:xfrm>
            <a:off x="3549650" y="2320925"/>
            <a:ext cx="13874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packet spoofing</a:t>
            </a:r>
          </a:p>
        </p:txBody>
      </p:sp>
      <p:sp>
        <p:nvSpPr>
          <p:cNvPr id="11310" name="Oval 49"/>
          <p:cNvSpPr>
            <a:spLocks noChangeArrowheads="1"/>
          </p:cNvSpPr>
          <p:nvPr/>
        </p:nvSpPr>
        <p:spPr bwMode="auto">
          <a:xfrm>
            <a:off x="5048250" y="3365500"/>
            <a:ext cx="107950"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11" name="Line 50"/>
          <p:cNvSpPr>
            <a:spLocks noChangeShapeType="1"/>
          </p:cNvSpPr>
          <p:nvPr/>
        </p:nvSpPr>
        <p:spPr bwMode="auto">
          <a:xfrm>
            <a:off x="5100638" y="3455988"/>
            <a:ext cx="0" cy="3365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12" name="Rectangle 51"/>
          <p:cNvSpPr>
            <a:spLocks noChangeArrowheads="1"/>
          </p:cNvSpPr>
          <p:nvPr/>
        </p:nvSpPr>
        <p:spPr bwMode="auto">
          <a:xfrm>
            <a:off x="4806950" y="3757613"/>
            <a:ext cx="479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GUI</a:t>
            </a:r>
          </a:p>
        </p:txBody>
      </p:sp>
      <p:sp>
        <p:nvSpPr>
          <p:cNvPr id="11313" name="Oval 52"/>
          <p:cNvSpPr>
            <a:spLocks noChangeArrowheads="1"/>
          </p:cNvSpPr>
          <p:nvPr/>
        </p:nvSpPr>
        <p:spPr bwMode="auto">
          <a:xfrm>
            <a:off x="5307013" y="3222625"/>
            <a:ext cx="106362"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14" name="Line 53"/>
          <p:cNvSpPr>
            <a:spLocks noChangeShapeType="1"/>
          </p:cNvSpPr>
          <p:nvPr/>
        </p:nvSpPr>
        <p:spPr bwMode="auto">
          <a:xfrm>
            <a:off x="5360988" y="3271838"/>
            <a:ext cx="0" cy="33337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15" name="Rectangle 54"/>
          <p:cNvSpPr>
            <a:spLocks noChangeArrowheads="1"/>
          </p:cNvSpPr>
          <p:nvPr/>
        </p:nvSpPr>
        <p:spPr bwMode="auto">
          <a:xfrm>
            <a:off x="5210175" y="3543300"/>
            <a:ext cx="11953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1200" b="1">
                <a:solidFill>
                  <a:srgbClr val="000000"/>
                </a:solidFill>
              </a:rPr>
              <a:t>Automated </a:t>
            </a:r>
          </a:p>
          <a:p>
            <a:pPr defTabSz="1028700" fontAlgn="base">
              <a:spcBef>
                <a:spcPct val="0"/>
              </a:spcBef>
              <a:spcAft>
                <a:spcPct val="0"/>
              </a:spcAft>
            </a:pPr>
            <a:r>
              <a:rPr lang="en-US" sz="1200" b="1">
                <a:solidFill>
                  <a:srgbClr val="000000"/>
                </a:solidFill>
              </a:rPr>
              <a:t>probes/scans</a:t>
            </a:r>
          </a:p>
        </p:txBody>
      </p:sp>
      <p:grpSp>
        <p:nvGrpSpPr>
          <p:cNvPr id="11316" name="Group 55"/>
          <p:cNvGrpSpPr>
            <a:grpSpLocks/>
          </p:cNvGrpSpPr>
          <p:nvPr/>
        </p:nvGrpSpPr>
        <p:grpSpPr bwMode="auto">
          <a:xfrm>
            <a:off x="5472113" y="2767013"/>
            <a:ext cx="107950" cy="454025"/>
            <a:chOff x="6204857" y="2395603"/>
            <a:chExt cx="108454" cy="454366"/>
          </a:xfrm>
        </p:grpSpPr>
        <p:sp>
          <p:nvSpPr>
            <p:cNvPr id="11351" name="Oval 55"/>
            <p:cNvSpPr>
              <a:spLocks noChangeArrowheads="1"/>
            </p:cNvSpPr>
            <p:nvPr/>
          </p:nvSpPr>
          <p:spPr bwMode="auto">
            <a:xfrm>
              <a:off x="6204857" y="2739866"/>
              <a:ext cx="108454" cy="110103"/>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52" name="Line 56"/>
            <p:cNvSpPr>
              <a:spLocks noChangeShapeType="1"/>
            </p:cNvSpPr>
            <p:nvPr/>
          </p:nvSpPr>
          <p:spPr bwMode="auto">
            <a:xfrm>
              <a:off x="6266593" y="2395603"/>
              <a:ext cx="0" cy="333409"/>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grpSp>
      <p:sp>
        <p:nvSpPr>
          <p:cNvPr id="11317" name="Line 57"/>
          <p:cNvSpPr>
            <a:spLocks noChangeShapeType="1"/>
          </p:cNvSpPr>
          <p:nvPr/>
        </p:nvSpPr>
        <p:spPr bwMode="auto">
          <a:xfrm>
            <a:off x="6202363" y="2784475"/>
            <a:ext cx="0" cy="617538"/>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18" name="Rectangle 58"/>
          <p:cNvSpPr>
            <a:spLocks noChangeArrowheads="1"/>
          </p:cNvSpPr>
          <p:nvPr/>
        </p:nvSpPr>
        <p:spPr bwMode="auto">
          <a:xfrm>
            <a:off x="4957763" y="2420938"/>
            <a:ext cx="14112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denial of service</a:t>
            </a:r>
          </a:p>
        </p:txBody>
      </p:sp>
      <p:sp>
        <p:nvSpPr>
          <p:cNvPr id="11319" name="Rectangle 59"/>
          <p:cNvSpPr>
            <a:spLocks noChangeArrowheads="1"/>
          </p:cNvSpPr>
          <p:nvPr/>
        </p:nvSpPr>
        <p:spPr bwMode="auto">
          <a:xfrm>
            <a:off x="5659438" y="3330575"/>
            <a:ext cx="13239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777" tIns="49995" rIns="101777" bIns="49995">
            <a:spAutoFit/>
          </a:bodyPr>
          <a:lstStyle/>
          <a:p>
            <a:pPr defTabSz="1028700" fontAlgn="base">
              <a:spcBef>
                <a:spcPct val="0"/>
              </a:spcBef>
              <a:spcAft>
                <a:spcPct val="0"/>
              </a:spcAft>
            </a:pPr>
            <a:r>
              <a:rPr lang="en-US" sz="1200" b="1">
                <a:solidFill>
                  <a:srgbClr val="000000"/>
                </a:solidFill>
              </a:rPr>
              <a:t>www attacks</a:t>
            </a:r>
          </a:p>
        </p:txBody>
      </p:sp>
      <p:sp>
        <p:nvSpPr>
          <p:cNvPr id="11320" name="Rectangle 60"/>
          <p:cNvSpPr>
            <a:spLocks noChangeArrowheads="1"/>
          </p:cNvSpPr>
          <p:nvPr/>
        </p:nvSpPr>
        <p:spPr bwMode="auto">
          <a:xfrm>
            <a:off x="8208963" y="1054100"/>
            <a:ext cx="8715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2000" b="1">
                <a:solidFill>
                  <a:srgbClr val="002060"/>
                </a:solidFill>
              </a:rPr>
              <a:t>Tools</a:t>
            </a:r>
          </a:p>
        </p:txBody>
      </p:sp>
      <p:sp>
        <p:nvSpPr>
          <p:cNvPr id="11321" name="Line 61"/>
          <p:cNvSpPr>
            <a:spLocks noChangeShapeType="1"/>
          </p:cNvSpPr>
          <p:nvPr/>
        </p:nvSpPr>
        <p:spPr bwMode="auto">
          <a:xfrm>
            <a:off x="6883400" y="1920875"/>
            <a:ext cx="0" cy="5207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22" name="Rectangle 62"/>
          <p:cNvSpPr>
            <a:spLocks noChangeArrowheads="1"/>
          </p:cNvSpPr>
          <p:nvPr/>
        </p:nvSpPr>
        <p:spPr bwMode="auto">
          <a:xfrm>
            <a:off x="4981575" y="1798638"/>
            <a:ext cx="19288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777" tIns="49995" rIns="101777" bIns="49995">
            <a:spAutoFit/>
          </a:bodyPr>
          <a:lstStyle/>
          <a:p>
            <a:pPr algn="r" defTabSz="1028700" fontAlgn="base">
              <a:spcBef>
                <a:spcPct val="0"/>
              </a:spcBef>
              <a:spcAft>
                <a:spcPct val="0"/>
              </a:spcAft>
            </a:pPr>
            <a:r>
              <a:rPr lang="en-US" sz="1200" b="1">
                <a:solidFill>
                  <a:srgbClr val="000000"/>
                </a:solidFill>
              </a:rPr>
              <a:t>“stealth” / advanced scanning techniques</a:t>
            </a:r>
          </a:p>
        </p:txBody>
      </p:sp>
      <p:sp>
        <p:nvSpPr>
          <p:cNvPr id="11323" name="Oval 63"/>
          <p:cNvSpPr>
            <a:spLocks noChangeArrowheads="1"/>
          </p:cNvSpPr>
          <p:nvPr/>
        </p:nvSpPr>
        <p:spPr bwMode="auto">
          <a:xfrm>
            <a:off x="6838950" y="2395538"/>
            <a:ext cx="106363" cy="107950"/>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24" name="Oval 64"/>
          <p:cNvSpPr>
            <a:spLocks noChangeArrowheads="1"/>
          </p:cNvSpPr>
          <p:nvPr/>
        </p:nvSpPr>
        <p:spPr bwMode="auto">
          <a:xfrm>
            <a:off x="3716338" y="4071938"/>
            <a:ext cx="111125" cy="10953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25" name="Line 65"/>
          <p:cNvSpPr>
            <a:spLocks noChangeShapeType="1"/>
          </p:cNvSpPr>
          <p:nvPr/>
        </p:nvSpPr>
        <p:spPr bwMode="auto">
          <a:xfrm>
            <a:off x="3767138" y="4179888"/>
            <a:ext cx="0" cy="211137"/>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26" name="Rectangle 66"/>
          <p:cNvSpPr>
            <a:spLocks noChangeArrowheads="1"/>
          </p:cNvSpPr>
          <p:nvPr/>
        </p:nvSpPr>
        <p:spPr bwMode="auto">
          <a:xfrm>
            <a:off x="3257550" y="4330700"/>
            <a:ext cx="9493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burglaries</a:t>
            </a:r>
          </a:p>
        </p:txBody>
      </p:sp>
      <p:sp>
        <p:nvSpPr>
          <p:cNvPr id="11327" name="Oval 70"/>
          <p:cNvSpPr>
            <a:spLocks noChangeArrowheads="1"/>
          </p:cNvSpPr>
          <p:nvPr/>
        </p:nvSpPr>
        <p:spPr bwMode="auto">
          <a:xfrm>
            <a:off x="7072313" y="2286000"/>
            <a:ext cx="106362"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28" name="Rectangle 71"/>
          <p:cNvSpPr>
            <a:spLocks noChangeArrowheads="1"/>
          </p:cNvSpPr>
          <p:nvPr/>
        </p:nvSpPr>
        <p:spPr bwMode="auto">
          <a:xfrm>
            <a:off x="6705600" y="2589213"/>
            <a:ext cx="10604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1200" b="1">
                <a:solidFill>
                  <a:srgbClr val="000000"/>
                </a:solidFill>
              </a:rPr>
              <a:t>distributed</a:t>
            </a:r>
          </a:p>
          <a:p>
            <a:pPr defTabSz="1028700" fontAlgn="base">
              <a:spcBef>
                <a:spcPct val="0"/>
              </a:spcBef>
              <a:spcAft>
                <a:spcPct val="0"/>
              </a:spcAft>
            </a:pPr>
            <a:r>
              <a:rPr lang="en-US" sz="1200" b="1">
                <a:solidFill>
                  <a:srgbClr val="000000"/>
                </a:solidFill>
              </a:rPr>
              <a:t>attack tools</a:t>
            </a:r>
          </a:p>
        </p:txBody>
      </p:sp>
      <p:sp>
        <p:nvSpPr>
          <p:cNvPr id="11329" name="Oval 72"/>
          <p:cNvSpPr>
            <a:spLocks noChangeArrowheads="1"/>
          </p:cNvSpPr>
          <p:nvPr/>
        </p:nvSpPr>
        <p:spPr bwMode="auto">
          <a:xfrm>
            <a:off x="6157913" y="2786063"/>
            <a:ext cx="106362"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30" name="Line 73"/>
          <p:cNvSpPr>
            <a:spLocks noChangeShapeType="1"/>
          </p:cNvSpPr>
          <p:nvPr/>
        </p:nvSpPr>
        <p:spPr bwMode="auto">
          <a:xfrm>
            <a:off x="7132638" y="2341563"/>
            <a:ext cx="0" cy="3270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31" name="Oval 74"/>
          <p:cNvSpPr>
            <a:spLocks noChangeArrowheads="1"/>
          </p:cNvSpPr>
          <p:nvPr/>
        </p:nvSpPr>
        <p:spPr bwMode="auto">
          <a:xfrm>
            <a:off x="7299325" y="2160588"/>
            <a:ext cx="106363"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32" name="Line 75"/>
          <p:cNvSpPr>
            <a:spLocks noChangeShapeType="1"/>
          </p:cNvSpPr>
          <p:nvPr/>
        </p:nvSpPr>
        <p:spPr bwMode="auto">
          <a:xfrm>
            <a:off x="7345363" y="1714500"/>
            <a:ext cx="0" cy="53657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33" name="Oval 76"/>
          <p:cNvSpPr>
            <a:spLocks noChangeArrowheads="1"/>
          </p:cNvSpPr>
          <p:nvPr/>
        </p:nvSpPr>
        <p:spPr bwMode="auto">
          <a:xfrm>
            <a:off x="7446963" y="2063750"/>
            <a:ext cx="107950" cy="109538"/>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34" name="Line 77"/>
          <p:cNvSpPr>
            <a:spLocks noChangeShapeType="1"/>
          </p:cNvSpPr>
          <p:nvPr/>
        </p:nvSpPr>
        <p:spPr bwMode="auto">
          <a:xfrm flipH="1">
            <a:off x="7494588" y="2132013"/>
            <a:ext cx="0" cy="250825"/>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35" name="Rectangle 78"/>
          <p:cNvSpPr>
            <a:spLocks noChangeArrowheads="1"/>
          </p:cNvSpPr>
          <p:nvPr/>
        </p:nvSpPr>
        <p:spPr bwMode="auto">
          <a:xfrm>
            <a:off x="7134225" y="2336800"/>
            <a:ext cx="7191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1200" b="1">
                <a:solidFill>
                  <a:srgbClr val="000000"/>
                </a:solidFill>
              </a:rPr>
              <a:t>Staged</a:t>
            </a:r>
          </a:p>
        </p:txBody>
      </p:sp>
      <p:sp>
        <p:nvSpPr>
          <p:cNvPr id="11336" name="Oval 79"/>
          <p:cNvSpPr>
            <a:spLocks noChangeArrowheads="1"/>
          </p:cNvSpPr>
          <p:nvPr/>
        </p:nvSpPr>
        <p:spPr bwMode="auto">
          <a:xfrm>
            <a:off x="7656513" y="1952625"/>
            <a:ext cx="107950"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37" name="Rectangle 80"/>
          <p:cNvSpPr>
            <a:spLocks noChangeArrowheads="1"/>
          </p:cNvSpPr>
          <p:nvPr/>
        </p:nvSpPr>
        <p:spPr bwMode="auto">
          <a:xfrm>
            <a:off x="6967538" y="1104900"/>
            <a:ext cx="12827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777" tIns="49995" rIns="101777" bIns="49995">
            <a:spAutoFit/>
          </a:bodyPr>
          <a:lstStyle/>
          <a:p>
            <a:pPr algn="ctr" defTabSz="1028700" fontAlgn="base">
              <a:spcBef>
                <a:spcPct val="0"/>
              </a:spcBef>
              <a:spcAft>
                <a:spcPct val="0"/>
              </a:spcAft>
            </a:pPr>
            <a:r>
              <a:rPr lang="en-US" sz="1200" b="1">
                <a:solidFill>
                  <a:srgbClr val="000000"/>
                </a:solidFill>
              </a:rPr>
              <a:t>Coordinated DoD</a:t>
            </a:r>
          </a:p>
        </p:txBody>
      </p:sp>
      <p:sp>
        <p:nvSpPr>
          <p:cNvPr id="11338" name="Line 81"/>
          <p:cNvSpPr>
            <a:spLocks noChangeShapeType="1"/>
          </p:cNvSpPr>
          <p:nvPr/>
        </p:nvSpPr>
        <p:spPr bwMode="auto">
          <a:xfrm flipV="1">
            <a:off x="7735888" y="1538288"/>
            <a:ext cx="0" cy="458787"/>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39" name="Rectangle 13"/>
          <p:cNvSpPr>
            <a:spLocks noChangeArrowheads="1"/>
          </p:cNvSpPr>
          <p:nvPr/>
        </p:nvSpPr>
        <p:spPr bwMode="auto">
          <a:xfrm>
            <a:off x="5472113" y="5970588"/>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b="1">
                <a:solidFill>
                  <a:srgbClr val="000000"/>
                </a:solidFill>
              </a:rPr>
              <a:t>2000</a:t>
            </a:r>
          </a:p>
        </p:txBody>
      </p:sp>
      <p:sp>
        <p:nvSpPr>
          <p:cNvPr id="11340" name="Oval 79"/>
          <p:cNvSpPr>
            <a:spLocks noChangeArrowheads="1"/>
          </p:cNvSpPr>
          <p:nvPr/>
        </p:nvSpPr>
        <p:spPr bwMode="auto">
          <a:xfrm>
            <a:off x="7899400" y="1843088"/>
            <a:ext cx="107950"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41" name="Line 81"/>
          <p:cNvSpPr>
            <a:spLocks noChangeShapeType="1"/>
          </p:cNvSpPr>
          <p:nvPr/>
        </p:nvSpPr>
        <p:spPr bwMode="auto">
          <a:xfrm flipH="1">
            <a:off x="7958138" y="1887538"/>
            <a:ext cx="1587" cy="27305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42" name="Rectangle 78"/>
          <p:cNvSpPr>
            <a:spLocks noChangeArrowheads="1"/>
          </p:cNvSpPr>
          <p:nvPr/>
        </p:nvSpPr>
        <p:spPr bwMode="auto">
          <a:xfrm>
            <a:off x="8164513" y="1816100"/>
            <a:ext cx="8112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fontAlgn="base">
              <a:spcBef>
                <a:spcPct val="0"/>
              </a:spcBef>
              <a:spcAft>
                <a:spcPct val="0"/>
              </a:spcAft>
            </a:pPr>
            <a:r>
              <a:rPr lang="en-US" sz="1200" b="1">
                <a:solidFill>
                  <a:srgbClr val="000000"/>
                </a:solidFill>
              </a:rPr>
              <a:t>Mobile </a:t>
            </a:r>
          </a:p>
          <a:p>
            <a:pPr algn="r" defTabSz="1028700" fontAlgn="base">
              <a:spcBef>
                <a:spcPct val="0"/>
              </a:spcBef>
              <a:spcAft>
                <a:spcPct val="0"/>
              </a:spcAft>
            </a:pPr>
            <a:r>
              <a:rPr lang="en-US" sz="1200" b="1">
                <a:solidFill>
                  <a:srgbClr val="000000"/>
                </a:solidFill>
              </a:rPr>
              <a:t>Malware</a:t>
            </a:r>
          </a:p>
        </p:txBody>
      </p:sp>
      <p:grpSp>
        <p:nvGrpSpPr>
          <p:cNvPr id="11343" name="Group 84"/>
          <p:cNvGrpSpPr>
            <a:grpSpLocks/>
          </p:cNvGrpSpPr>
          <p:nvPr/>
        </p:nvGrpSpPr>
        <p:grpSpPr bwMode="auto">
          <a:xfrm>
            <a:off x="6484938" y="2590800"/>
            <a:ext cx="106362" cy="433388"/>
            <a:chOff x="5459676" y="3113342"/>
            <a:chExt cx="106785" cy="433272"/>
          </a:xfrm>
        </p:grpSpPr>
        <p:sp>
          <p:nvSpPr>
            <p:cNvPr id="11349" name="Line 53"/>
            <p:cNvSpPr>
              <a:spLocks noChangeShapeType="1"/>
            </p:cNvSpPr>
            <p:nvPr/>
          </p:nvSpPr>
          <p:spPr bwMode="auto">
            <a:xfrm>
              <a:off x="5503021" y="3213205"/>
              <a:ext cx="0" cy="333409"/>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50" name="Oval 52"/>
            <p:cNvSpPr>
              <a:spLocks noChangeArrowheads="1"/>
            </p:cNvSpPr>
            <p:nvPr/>
          </p:nvSpPr>
          <p:spPr bwMode="auto">
            <a:xfrm>
              <a:off x="5459676" y="3113342"/>
              <a:ext cx="106785" cy="111653"/>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grpSp>
      <p:sp>
        <p:nvSpPr>
          <p:cNvPr id="11344" name="Rectangle 59"/>
          <p:cNvSpPr>
            <a:spLocks noChangeArrowheads="1"/>
          </p:cNvSpPr>
          <p:nvPr/>
        </p:nvSpPr>
        <p:spPr bwMode="auto">
          <a:xfrm>
            <a:off x="6235700" y="3054350"/>
            <a:ext cx="13239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777" tIns="49995" rIns="101777" bIns="49995">
            <a:spAutoFit/>
          </a:bodyPr>
          <a:lstStyle/>
          <a:p>
            <a:pPr defTabSz="1028700" fontAlgn="base">
              <a:spcBef>
                <a:spcPct val="0"/>
              </a:spcBef>
              <a:spcAft>
                <a:spcPct val="0"/>
              </a:spcAft>
            </a:pPr>
            <a:r>
              <a:rPr lang="en-US" sz="1200" b="1">
                <a:solidFill>
                  <a:srgbClr val="000000"/>
                </a:solidFill>
              </a:rPr>
              <a:t>SQL Injections</a:t>
            </a:r>
          </a:p>
        </p:txBody>
      </p:sp>
      <p:sp>
        <p:nvSpPr>
          <p:cNvPr id="11345" name="Line 53"/>
          <p:cNvSpPr>
            <a:spLocks noChangeShapeType="1"/>
          </p:cNvSpPr>
          <p:nvPr/>
        </p:nvSpPr>
        <p:spPr bwMode="auto">
          <a:xfrm>
            <a:off x="8386763" y="1670050"/>
            <a:ext cx="4762" cy="20161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1346" name="Oval 52"/>
          <p:cNvSpPr>
            <a:spLocks noChangeArrowheads="1"/>
          </p:cNvSpPr>
          <p:nvPr/>
        </p:nvSpPr>
        <p:spPr bwMode="auto">
          <a:xfrm>
            <a:off x="8332788" y="1609725"/>
            <a:ext cx="106362" cy="111125"/>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en-US" sz="1200">
              <a:solidFill>
                <a:srgbClr val="000000"/>
              </a:solidFill>
            </a:endParaRPr>
          </a:p>
        </p:txBody>
      </p:sp>
      <p:sp>
        <p:nvSpPr>
          <p:cNvPr id="11347" name="Rectangle 78"/>
          <p:cNvSpPr>
            <a:spLocks noChangeArrowheads="1"/>
          </p:cNvSpPr>
          <p:nvPr/>
        </p:nvSpPr>
        <p:spPr bwMode="auto">
          <a:xfrm>
            <a:off x="7558088" y="2136775"/>
            <a:ext cx="777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fontAlgn="base">
              <a:spcBef>
                <a:spcPct val="0"/>
              </a:spcBef>
              <a:spcAft>
                <a:spcPct val="0"/>
              </a:spcAft>
            </a:pPr>
            <a:r>
              <a:rPr lang="en-US" sz="1200" b="1">
                <a:solidFill>
                  <a:srgbClr val="000000"/>
                </a:solidFill>
              </a:rPr>
              <a:t>Botnets</a:t>
            </a:r>
          </a:p>
        </p:txBody>
      </p:sp>
      <p:sp>
        <p:nvSpPr>
          <p:cNvPr id="92" name="Up Arrow 91"/>
          <p:cNvSpPr/>
          <p:nvPr/>
        </p:nvSpPr>
        <p:spPr>
          <a:xfrm>
            <a:off x="1420813" y="1104900"/>
            <a:ext cx="342900" cy="4767263"/>
          </a:xfrm>
          <a:prstGeom prst="upArrow">
            <a:avLst/>
          </a:prstGeom>
          <a:gradFill>
            <a:gsLst>
              <a:gs pos="0">
                <a:srgbClr val="FF0000"/>
              </a:gs>
              <a:gs pos="50000">
                <a:schemeClr val="tx2"/>
              </a:gs>
              <a:gs pos="100000">
                <a:srgbClr val="FFC000"/>
              </a:gs>
            </a:gsLst>
            <a:lin ang="5400000" scaled="0"/>
          </a:gra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793932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1C9729F-1983-4261-BC23-70F699037434}" type="slidenum">
              <a:rPr lang="en-US" smtClean="0">
                <a:solidFill>
                  <a:srgbClr val="FFFFFF"/>
                </a:solidFill>
              </a:rPr>
              <a:pPr/>
              <a:t>11</a:t>
            </a:fld>
            <a:endParaRPr lang="en-US" smtClean="0">
              <a:solidFill>
                <a:srgbClr val="FFFFFF"/>
              </a:solidFill>
            </a:endParaRPr>
          </a:p>
        </p:txBody>
      </p:sp>
      <p:sp>
        <p:nvSpPr>
          <p:cNvPr id="12291" name="Title 1"/>
          <p:cNvSpPr>
            <a:spLocks noGrp="1"/>
          </p:cNvSpPr>
          <p:nvPr>
            <p:ph type="title" idx="4294967295"/>
          </p:nvPr>
        </p:nvSpPr>
        <p:spPr>
          <a:xfrm>
            <a:off x="533400" y="233363"/>
            <a:ext cx="4467225" cy="365125"/>
          </a:xfrm>
        </p:spPr>
        <p:txBody>
          <a:bodyPr lIns="45720"/>
          <a:lstStyle/>
          <a:p>
            <a:r>
              <a:rPr lang="en-US" sz="2500" smtClean="0"/>
              <a:t>Security Gaps</a:t>
            </a:r>
          </a:p>
        </p:txBody>
      </p:sp>
      <p:sp>
        <p:nvSpPr>
          <p:cNvPr id="6" name="Freeform 5"/>
          <p:cNvSpPr/>
          <p:nvPr/>
        </p:nvSpPr>
        <p:spPr>
          <a:xfrm>
            <a:off x="615950" y="1806575"/>
            <a:ext cx="7435850" cy="2736850"/>
          </a:xfrm>
          <a:custGeom>
            <a:avLst/>
            <a:gdLst>
              <a:gd name="connsiteX0" fmla="*/ 0 w 7513638"/>
              <a:gd name="connsiteY0" fmla="*/ 0 h 2556450"/>
              <a:gd name="connsiteX1" fmla="*/ 7513638 w 7513638"/>
              <a:gd name="connsiteY1" fmla="*/ 0 h 2556450"/>
              <a:gd name="connsiteX2" fmla="*/ 7513638 w 7513638"/>
              <a:gd name="connsiteY2" fmla="*/ 2556450 h 2556450"/>
              <a:gd name="connsiteX3" fmla="*/ 0 w 7513638"/>
              <a:gd name="connsiteY3" fmla="*/ 2556450 h 2556450"/>
              <a:gd name="connsiteX4" fmla="*/ 0 w 7513638"/>
              <a:gd name="connsiteY4" fmla="*/ 0 h 255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638" h="2556450">
                <a:moveTo>
                  <a:pt x="0" y="0"/>
                </a:moveTo>
                <a:lnTo>
                  <a:pt x="7513638" y="0"/>
                </a:lnTo>
                <a:lnTo>
                  <a:pt x="7513638" y="2556450"/>
                </a:lnTo>
                <a:lnTo>
                  <a:pt x="0" y="2556450"/>
                </a:lnTo>
                <a:lnTo>
                  <a:pt x="0" y="0"/>
                </a:lnTo>
                <a:close/>
              </a:path>
            </a:pathLst>
          </a:custGeom>
          <a:ln>
            <a:solidFill>
              <a:schemeClr val="tx1"/>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38558" tIns="25400" rIns="142240" bIns="25400" spcCol="1270"/>
          <a:lstStyle/>
          <a:p>
            <a:pPr marL="228600" lvl="1" indent="-228600" defTabSz="889000" fontAlgn="base">
              <a:lnSpc>
                <a:spcPct val="90000"/>
              </a:lnSpc>
              <a:spcBef>
                <a:spcPct val="0"/>
              </a:spcBef>
              <a:spcAft>
                <a:spcPct val="20000"/>
              </a:spcAft>
              <a:buFontTx/>
              <a:buChar char="••"/>
              <a:defRPr/>
            </a:pPr>
            <a:endParaRPr lang="en-US" sz="2000" dirty="0">
              <a:solidFill>
                <a:srgbClr val="000000">
                  <a:hueOff val="0"/>
                  <a:satOff val="0"/>
                  <a:lumOff val="0"/>
                  <a:alphaOff val="0"/>
                </a:srgbClr>
              </a:solidFill>
            </a:endParaRPr>
          </a:p>
          <a:p>
            <a:pPr marL="228600" lvl="1" indent="-228600" defTabSz="889000" fontAlgn="base">
              <a:lnSpc>
                <a:spcPct val="90000"/>
              </a:lnSpc>
              <a:spcBef>
                <a:spcPct val="0"/>
              </a:spcBef>
              <a:spcAft>
                <a:spcPct val="20000"/>
              </a:spcAft>
              <a:buFontTx/>
              <a:buChar char="••"/>
              <a:defRPr/>
            </a:pPr>
            <a:r>
              <a:rPr lang="en-US" sz="2000" dirty="0">
                <a:solidFill>
                  <a:srgbClr val="005CAB"/>
                </a:solidFill>
              </a:rPr>
              <a:t>Weak layer perimeter security</a:t>
            </a:r>
          </a:p>
          <a:p>
            <a:pPr marL="228600" lvl="1" indent="-228600" defTabSz="889000" fontAlgn="base">
              <a:lnSpc>
                <a:spcPct val="90000"/>
              </a:lnSpc>
              <a:spcBef>
                <a:spcPct val="0"/>
              </a:spcBef>
              <a:spcAft>
                <a:spcPct val="20000"/>
              </a:spcAft>
              <a:buFontTx/>
              <a:buChar char="••"/>
              <a:defRPr/>
            </a:pPr>
            <a:r>
              <a:rPr lang="en-US" sz="2000" dirty="0">
                <a:solidFill>
                  <a:srgbClr val="005CAB"/>
                </a:solidFill>
              </a:rPr>
              <a:t>The use of different attack vectors to exploit vulnerabilities</a:t>
            </a:r>
          </a:p>
          <a:p>
            <a:pPr marL="228600" lvl="1" indent="-228600" defTabSz="889000" fontAlgn="base">
              <a:lnSpc>
                <a:spcPct val="90000"/>
              </a:lnSpc>
              <a:spcBef>
                <a:spcPct val="0"/>
              </a:spcBef>
              <a:spcAft>
                <a:spcPct val="20000"/>
              </a:spcAft>
              <a:buFontTx/>
              <a:buChar char="••"/>
              <a:defRPr/>
            </a:pPr>
            <a:r>
              <a:rPr lang="en-US" sz="2000" dirty="0">
                <a:solidFill>
                  <a:srgbClr val="005CAB"/>
                </a:solidFill>
              </a:rPr>
              <a:t>Lack of patch management </a:t>
            </a:r>
          </a:p>
          <a:p>
            <a:pPr marL="228600" lvl="1" indent="-228600" defTabSz="889000" fontAlgn="base">
              <a:lnSpc>
                <a:spcPct val="90000"/>
              </a:lnSpc>
              <a:spcBef>
                <a:spcPct val="0"/>
              </a:spcBef>
              <a:spcAft>
                <a:spcPct val="20000"/>
              </a:spcAft>
              <a:buFontTx/>
              <a:buChar char="••"/>
              <a:defRPr/>
            </a:pPr>
            <a:r>
              <a:rPr lang="en-US" sz="2000" dirty="0">
                <a:solidFill>
                  <a:srgbClr val="005CAB"/>
                </a:solidFill>
              </a:rPr>
              <a:t>Lack of monitoring and periodic analysis (events, alerts, etc.)</a:t>
            </a:r>
          </a:p>
          <a:p>
            <a:pPr marL="228600" lvl="1" indent="-228600" defTabSz="889000" fontAlgn="base">
              <a:lnSpc>
                <a:spcPct val="90000"/>
              </a:lnSpc>
              <a:spcBef>
                <a:spcPct val="0"/>
              </a:spcBef>
              <a:spcAft>
                <a:spcPct val="20000"/>
              </a:spcAft>
              <a:buFontTx/>
              <a:buChar char="••"/>
              <a:defRPr/>
            </a:pPr>
            <a:r>
              <a:rPr lang="en-US" sz="2000" dirty="0">
                <a:solidFill>
                  <a:srgbClr val="005CAB"/>
                </a:solidFill>
              </a:rPr>
              <a:t>Lack of awareness</a:t>
            </a:r>
          </a:p>
          <a:p>
            <a:pPr marL="228600" lvl="1" indent="-228600" defTabSz="889000" fontAlgn="base">
              <a:lnSpc>
                <a:spcPct val="90000"/>
              </a:lnSpc>
              <a:spcBef>
                <a:spcPct val="0"/>
              </a:spcBef>
              <a:spcAft>
                <a:spcPct val="20000"/>
              </a:spcAft>
              <a:buFontTx/>
              <a:buChar char="••"/>
              <a:defRPr/>
            </a:pPr>
            <a:r>
              <a:rPr lang="en-US" sz="2000" dirty="0">
                <a:solidFill>
                  <a:srgbClr val="005CAB"/>
                </a:solidFill>
              </a:rPr>
              <a:t>Relaxed programming/developing practices</a:t>
            </a:r>
          </a:p>
          <a:p>
            <a:pPr marL="228600" lvl="1" indent="-228600" defTabSz="889000" fontAlgn="base">
              <a:lnSpc>
                <a:spcPct val="90000"/>
              </a:lnSpc>
              <a:spcBef>
                <a:spcPct val="0"/>
              </a:spcBef>
              <a:spcAft>
                <a:spcPct val="20000"/>
              </a:spcAft>
              <a:buFontTx/>
              <a:buChar char="••"/>
              <a:defRPr/>
            </a:pPr>
            <a:r>
              <a:rPr lang="en-US" sz="2000" dirty="0">
                <a:solidFill>
                  <a:srgbClr val="005CAB"/>
                </a:solidFill>
              </a:rPr>
              <a:t>Rate of New/Emerging Technologies</a:t>
            </a:r>
          </a:p>
        </p:txBody>
      </p:sp>
      <p:sp>
        <p:nvSpPr>
          <p:cNvPr id="7" name="Freeform 6"/>
          <p:cNvSpPr/>
          <p:nvPr/>
        </p:nvSpPr>
        <p:spPr>
          <a:xfrm>
            <a:off x="577901" y="981494"/>
            <a:ext cx="7513638" cy="1050109"/>
          </a:xfrm>
          <a:custGeom>
            <a:avLst/>
            <a:gdLst>
              <a:gd name="connsiteX0" fmla="*/ 0 w 7513638"/>
              <a:gd name="connsiteY0" fmla="*/ 177569 h 1065393"/>
              <a:gd name="connsiteX1" fmla="*/ 52009 w 7513638"/>
              <a:gd name="connsiteY1" fmla="*/ 52009 h 1065393"/>
              <a:gd name="connsiteX2" fmla="*/ 177569 w 7513638"/>
              <a:gd name="connsiteY2" fmla="*/ 0 h 1065393"/>
              <a:gd name="connsiteX3" fmla="*/ 7336069 w 7513638"/>
              <a:gd name="connsiteY3" fmla="*/ 0 h 1065393"/>
              <a:gd name="connsiteX4" fmla="*/ 7461629 w 7513638"/>
              <a:gd name="connsiteY4" fmla="*/ 52009 h 1065393"/>
              <a:gd name="connsiteX5" fmla="*/ 7513638 w 7513638"/>
              <a:gd name="connsiteY5" fmla="*/ 177569 h 1065393"/>
              <a:gd name="connsiteX6" fmla="*/ 7513638 w 7513638"/>
              <a:gd name="connsiteY6" fmla="*/ 887824 h 1065393"/>
              <a:gd name="connsiteX7" fmla="*/ 7461629 w 7513638"/>
              <a:gd name="connsiteY7" fmla="*/ 1013384 h 1065393"/>
              <a:gd name="connsiteX8" fmla="*/ 7336069 w 7513638"/>
              <a:gd name="connsiteY8" fmla="*/ 1065393 h 1065393"/>
              <a:gd name="connsiteX9" fmla="*/ 177569 w 7513638"/>
              <a:gd name="connsiteY9" fmla="*/ 1065393 h 1065393"/>
              <a:gd name="connsiteX10" fmla="*/ 52009 w 7513638"/>
              <a:gd name="connsiteY10" fmla="*/ 1013384 h 1065393"/>
              <a:gd name="connsiteX11" fmla="*/ 0 w 7513638"/>
              <a:gd name="connsiteY11" fmla="*/ 887824 h 1065393"/>
              <a:gd name="connsiteX12" fmla="*/ 0 w 7513638"/>
              <a:gd name="connsiteY12" fmla="*/ 177569 h 106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38" h="1065393">
                <a:moveTo>
                  <a:pt x="0" y="177569"/>
                </a:moveTo>
                <a:cubicBezTo>
                  <a:pt x="0" y="130475"/>
                  <a:pt x="18708" y="85309"/>
                  <a:pt x="52009" y="52009"/>
                </a:cubicBezTo>
                <a:cubicBezTo>
                  <a:pt x="85310" y="18708"/>
                  <a:pt x="130475" y="0"/>
                  <a:pt x="177569" y="0"/>
                </a:cubicBezTo>
                <a:lnTo>
                  <a:pt x="7336069" y="0"/>
                </a:lnTo>
                <a:cubicBezTo>
                  <a:pt x="7383163" y="0"/>
                  <a:pt x="7428329" y="18708"/>
                  <a:pt x="7461629" y="52009"/>
                </a:cubicBezTo>
                <a:cubicBezTo>
                  <a:pt x="7494930" y="85310"/>
                  <a:pt x="7513638" y="130475"/>
                  <a:pt x="7513638" y="177569"/>
                </a:cubicBezTo>
                <a:lnTo>
                  <a:pt x="7513638" y="887824"/>
                </a:lnTo>
                <a:cubicBezTo>
                  <a:pt x="7513638" y="934918"/>
                  <a:pt x="7494930" y="980084"/>
                  <a:pt x="7461629" y="1013384"/>
                </a:cubicBezTo>
                <a:cubicBezTo>
                  <a:pt x="7428328" y="1046685"/>
                  <a:pt x="7383163" y="1065393"/>
                  <a:pt x="7336069" y="1065393"/>
                </a:cubicBezTo>
                <a:lnTo>
                  <a:pt x="177569" y="1065393"/>
                </a:lnTo>
                <a:cubicBezTo>
                  <a:pt x="130475" y="1065393"/>
                  <a:pt x="85309" y="1046685"/>
                  <a:pt x="52009" y="1013384"/>
                </a:cubicBezTo>
                <a:cubicBezTo>
                  <a:pt x="18708" y="980083"/>
                  <a:pt x="0" y="934918"/>
                  <a:pt x="0" y="887824"/>
                </a:cubicBezTo>
                <a:lnTo>
                  <a:pt x="0" y="177569"/>
                </a:lnTo>
                <a:close/>
              </a:path>
            </a:pathLst>
          </a:cu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lIns="158688" tIns="158688" rIns="158688" bIns="158688" spcCol="1270" anchor="ctr"/>
          <a:lstStyle/>
          <a:p>
            <a:pPr defTabSz="1244600" fontAlgn="base">
              <a:lnSpc>
                <a:spcPct val="90000"/>
              </a:lnSpc>
              <a:spcBef>
                <a:spcPct val="0"/>
              </a:spcBef>
              <a:spcAft>
                <a:spcPct val="35000"/>
              </a:spcAft>
              <a:defRPr/>
            </a:pPr>
            <a:r>
              <a:rPr lang="en-US" sz="2400" b="1" dirty="0">
                <a:solidFill>
                  <a:srgbClr val="FFFFFF"/>
                </a:solidFill>
              </a:rPr>
              <a:t>Attacks are more successful due to:</a:t>
            </a:r>
          </a:p>
        </p:txBody>
      </p:sp>
      <p:grpSp>
        <p:nvGrpSpPr>
          <p:cNvPr id="12296" name="Group 7"/>
          <p:cNvGrpSpPr>
            <a:grpSpLocks/>
          </p:cNvGrpSpPr>
          <p:nvPr/>
        </p:nvGrpSpPr>
        <p:grpSpPr bwMode="auto">
          <a:xfrm>
            <a:off x="722313" y="4710113"/>
            <a:ext cx="7259637" cy="1406525"/>
            <a:chOff x="1758746" y="5194671"/>
            <a:chExt cx="6812495" cy="1407096"/>
          </a:xfrm>
        </p:grpSpPr>
        <p:sp>
          <p:nvSpPr>
            <p:cNvPr id="9" name="Rounded Rectangle 8"/>
            <p:cNvSpPr/>
            <p:nvPr/>
          </p:nvSpPr>
          <p:spPr bwMode="auto">
            <a:xfrm>
              <a:off x="3436172" y="5707641"/>
              <a:ext cx="5135069" cy="894126"/>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lgn="r" fontAlgn="base">
                <a:spcBef>
                  <a:spcPct val="0"/>
                </a:spcBef>
                <a:spcAft>
                  <a:spcPct val="0"/>
                </a:spcAft>
                <a:defRPr/>
              </a:pPr>
              <a:r>
                <a:rPr lang="en-US" b="1" dirty="0">
                  <a:solidFill>
                    <a:srgbClr val="E96D1F"/>
                  </a:solidFill>
                </a:rPr>
                <a:t>Attackers change strategy and adapt to the protection mechanism</a:t>
              </a:r>
            </a:p>
          </p:txBody>
        </p:sp>
        <p:grpSp>
          <p:nvGrpSpPr>
            <p:cNvPr id="10" name="Group 9"/>
            <p:cNvGrpSpPr/>
            <p:nvPr/>
          </p:nvGrpSpPr>
          <p:grpSpPr>
            <a:xfrm>
              <a:off x="1758746" y="5194671"/>
              <a:ext cx="2220403" cy="894632"/>
              <a:chOff x="59165" y="1"/>
              <a:chExt cx="2220403" cy="894632"/>
            </a:xfrm>
            <a:solidFill>
              <a:schemeClr val="accent4">
                <a:lumMod val="65000"/>
                <a:lumOff val="35000"/>
              </a:schemeClr>
            </a:solidFill>
            <a:scene3d>
              <a:camera prst="orthographicFront"/>
              <a:lightRig rig="flat" dir="t"/>
            </a:scene3d>
          </p:grpSpPr>
          <p:sp>
            <p:nvSpPr>
              <p:cNvPr id="11" name="Rounded Rectangle 4"/>
              <p:cNvSpPr/>
              <p:nvPr/>
            </p:nvSpPr>
            <p:spPr>
              <a:xfrm>
                <a:off x="129220" y="17796"/>
                <a:ext cx="2110154" cy="80650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40640" rIns="60960" bIns="40640" spcCol="1270" anchor="ctr"/>
              <a:lstStyle/>
              <a:p>
                <a:pPr algn="ctr" defTabSz="1422400" fontAlgn="base">
                  <a:lnSpc>
                    <a:spcPct val="90000"/>
                  </a:lnSpc>
                  <a:spcBef>
                    <a:spcPct val="0"/>
                  </a:spcBef>
                  <a:spcAft>
                    <a:spcPct val="35000"/>
                  </a:spcAft>
                  <a:defRPr/>
                </a:pPr>
                <a:r>
                  <a:rPr lang="en-US" sz="2400" b="1" dirty="0">
                    <a:solidFill>
                      <a:srgbClr val="FFFFFF"/>
                    </a:solidFill>
                  </a:rPr>
                  <a:t>Adaptive Attacks</a:t>
                </a:r>
                <a:r>
                  <a:rPr lang="en-US" sz="2400" dirty="0">
                    <a:solidFill>
                      <a:srgbClr val="FFFFFF"/>
                    </a:solidFill>
                  </a:rPr>
                  <a:t> </a:t>
                </a:r>
              </a:p>
            </p:txBody>
          </p:sp>
          <p:sp>
            <p:nvSpPr>
              <p:cNvPr id="12" name="Rounded Rectangle 11"/>
              <p:cNvSpPr/>
              <p:nvPr/>
            </p:nvSpPr>
            <p:spPr>
              <a:xfrm>
                <a:off x="59165" y="1"/>
                <a:ext cx="2220403" cy="894632"/>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shade val="80000"/>
                  <a:hueOff val="0"/>
                  <a:satOff val="0"/>
                  <a:lumOff val="0"/>
                  <a:alphaOff val="0"/>
                </a:schemeClr>
              </a:effectRef>
              <a:fontRef idx="minor">
                <a:schemeClr val="lt1"/>
              </a:fontRef>
            </p:style>
          </p:sp>
        </p:grpSp>
      </p:grpSp>
    </p:spTree>
    <p:extLst>
      <p:ext uri="{BB962C8B-B14F-4D97-AF65-F5344CB8AC3E}">
        <p14:creationId xmlns:p14="http://schemas.microsoft.com/office/powerpoint/2010/main" val="13180882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5143D1E-F3F7-4336-8958-6062C138708F}" type="slidenum">
              <a:rPr lang="en-US" smtClean="0">
                <a:solidFill>
                  <a:srgbClr val="FFFFFF"/>
                </a:solidFill>
              </a:rPr>
              <a:pPr/>
              <a:t>12</a:t>
            </a:fld>
            <a:endParaRPr lang="en-US" smtClean="0">
              <a:solidFill>
                <a:srgbClr val="FFFFFF"/>
              </a:solidFill>
            </a:endParaRPr>
          </a:p>
        </p:txBody>
      </p:sp>
      <p:sp>
        <p:nvSpPr>
          <p:cNvPr id="13315" name="Title 1"/>
          <p:cNvSpPr>
            <a:spLocks noGrp="1"/>
          </p:cNvSpPr>
          <p:nvPr>
            <p:ph type="title" idx="4294967295"/>
          </p:nvPr>
        </p:nvSpPr>
        <p:spPr>
          <a:xfrm>
            <a:off x="307975" y="184150"/>
            <a:ext cx="7881938" cy="365125"/>
          </a:xfrm>
        </p:spPr>
        <p:txBody>
          <a:bodyPr lIns="45720"/>
          <a:lstStyle/>
          <a:p>
            <a:r>
              <a:rPr lang="en-US" sz="2500" smtClean="0"/>
              <a:t>Are we paying attention?</a:t>
            </a:r>
          </a:p>
        </p:txBody>
      </p:sp>
      <p:sp>
        <p:nvSpPr>
          <p:cNvPr id="13316" name="Content Placeholder 1"/>
          <p:cNvSpPr txBox="1">
            <a:spLocks/>
          </p:cNvSpPr>
          <p:nvPr/>
        </p:nvSpPr>
        <p:spPr bwMode="auto">
          <a:xfrm>
            <a:off x="252413" y="750888"/>
            <a:ext cx="82915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rIns="0" bIns="0"/>
          <a:lstStyle>
            <a:lvl1pPr marL="111125" indent="-111125" defTabSz="-13873163" eaLnBrk="0" hangingPunct="0">
              <a:defRPr>
                <a:solidFill>
                  <a:schemeClr val="tx1"/>
                </a:solidFill>
                <a:latin typeface="Arial" pitchFamily="34" charset="0"/>
              </a:defRPr>
            </a:lvl1pPr>
            <a:lvl2pPr marL="742950" indent="-285750" defTabSz="-13873163" eaLnBrk="0" hangingPunct="0">
              <a:defRPr>
                <a:solidFill>
                  <a:schemeClr val="tx1"/>
                </a:solidFill>
                <a:latin typeface="Arial" pitchFamily="34" charset="0"/>
              </a:defRPr>
            </a:lvl2pPr>
            <a:lvl3pPr marL="1143000" indent="-228600" defTabSz="-13873163" eaLnBrk="0" hangingPunct="0">
              <a:defRPr>
                <a:solidFill>
                  <a:schemeClr val="tx1"/>
                </a:solidFill>
                <a:latin typeface="Arial" pitchFamily="34" charset="0"/>
              </a:defRPr>
            </a:lvl3pPr>
            <a:lvl4pPr marL="1600200" indent="-228600" defTabSz="-13873163" eaLnBrk="0" hangingPunct="0">
              <a:defRPr>
                <a:solidFill>
                  <a:schemeClr val="tx1"/>
                </a:solidFill>
                <a:latin typeface="Arial" pitchFamily="34" charset="0"/>
              </a:defRPr>
            </a:lvl4pPr>
            <a:lvl5pPr marL="2057400" indent="-228600" defTabSz="-13873163" eaLnBrk="0" hangingPunct="0">
              <a:defRPr>
                <a:solidFill>
                  <a:schemeClr val="tx1"/>
                </a:solidFill>
                <a:latin typeface="Arial" pitchFamily="34" charset="0"/>
              </a:defRPr>
            </a:lvl5pPr>
            <a:lvl6pPr marL="2514600" indent="-228600" defTabSz="-13873163" eaLnBrk="0" fontAlgn="base" hangingPunct="0">
              <a:spcBef>
                <a:spcPct val="0"/>
              </a:spcBef>
              <a:spcAft>
                <a:spcPct val="0"/>
              </a:spcAft>
              <a:defRPr>
                <a:solidFill>
                  <a:schemeClr val="tx1"/>
                </a:solidFill>
                <a:latin typeface="Arial" pitchFamily="34" charset="0"/>
              </a:defRPr>
            </a:lvl6pPr>
            <a:lvl7pPr marL="2971800" indent="-228600" defTabSz="-13873163" eaLnBrk="0" fontAlgn="base" hangingPunct="0">
              <a:spcBef>
                <a:spcPct val="0"/>
              </a:spcBef>
              <a:spcAft>
                <a:spcPct val="0"/>
              </a:spcAft>
              <a:defRPr>
                <a:solidFill>
                  <a:schemeClr val="tx1"/>
                </a:solidFill>
                <a:latin typeface="Arial" pitchFamily="34" charset="0"/>
              </a:defRPr>
            </a:lvl7pPr>
            <a:lvl8pPr marL="3429000" indent="-228600" defTabSz="-13873163" eaLnBrk="0" fontAlgn="base" hangingPunct="0">
              <a:spcBef>
                <a:spcPct val="0"/>
              </a:spcBef>
              <a:spcAft>
                <a:spcPct val="0"/>
              </a:spcAft>
              <a:defRPr>
                <a:solidFill>
                  <a:schemeClr val="tx1"/>
                </a:solidFill>
                <a:latin typeface="Arial" pitchFamily="34" charset="0"/>
              </a:defRPr>
            </a:lvl8pPr>
            <a:lvl9pPr marL="3886200" indent="-228600" defTabSz="-13873163" eaLnBrk="0" fontAlgn="base" hangingPunct="0">
              <a:spcBef>
                <a:spcPct val="0"/>
              </a:spcBef>
              <a:spcAft>
                <a:spcPct val="0"/>
              </a:spcAft>
              <a:defRPr>
                <a:solidFill>
                  <a:schemeClr val="tx1"/>
                </a:solidFill>
                <a:latin typeface="Arial" pitchFamily="34" charset="0"/>
              </a:defRPr>
            </a:lvl9pPr>
          </a:lstStyle>
          <a:p>
            <a:pPr eaLnBrk="1" fontAlgn="base" hangingPunct="1">
              <a:lnSpc>
                <a:spcPct val="85000"/>
              </a:lnSpc>
              <a:spcBef>
                <a:spcPct val="50000"/>
              </a:spcBef>
              <a:spcAft>
                <a:spcPct val="0"/>
              </a:spcAft>
              <a:buClr>
                <a:srgbClr val="FFFFFF"/>
              </a:buClr>
              <a:buSzPct val="110000"/>
            </a:pPr>
            <a:r>
              <a:rPr lang="en-US" sz="2400">
                <a:solidFill>
                  <a:srgbClr val="005CAB"/>
                </a:solidFill>
              </a:rPr>
              <a:t>“It's not denial. I'm just selective about the reality I accept.”</a:t>
            </a:r>
          </a:p>
        </p:txBody>
      </p:sp>
      <p:sp>
        <p:nvSpPr>
          <p:cNvPr id="13317" name="Rectangle 4"/>
          <p:cNvSpPr>
            <a:spLocks noChangeArrowheads="1"/>
          </p:cNvSpPr>
          <p:nvPr/>
        </p:nvSpPr>
        <p:spPr bwMode="auto">
          <a:xfrm>
            <a:off x="6781800" y="1154113"/>
            <a:ext cx="1371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000" b="1">
                <a:solidFill>
                  <a:srgbClr val="000000"/>
                </a:solidFill>
              </a:rPr>
              <a:t>Calvin and Hobbes </a:t>
            </a:r>
          </a:p>
        </p:txBody>
      </p:sp>
      <p:grpSp>
        <p:nvGrpSpPr>
          <p:cNvPr id="13318" name="Group 1"/>
          <p:cNvGrpSpPr>
            <a:grpSpLocks/>
          </p:cNvGrpSpPr>
          <p:nvPr/>
        </p:nvGrpSpPr>
        <p:grpSpPr bwMode="auto">
          <a:xfrm>
            <a:off x="536575" y="1457325"/>
            <a:ext cx="7947025" cy="4895850"/>
            <a:chOff x="536898" y="1457111"/>
            <a:chExt cx="7946089" cy="5016240"/>
          </a:xfrm>
        </p:grpSpPr>
        <p:pic>
          <p:nvPicPr>
            <p:cNvPr id="133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321" y="3733636"/>
              <a:ext cx="3488666" cy="27397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434" y="1457111"/>
              <a:ext cx="3486491" cy="216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98" y="1457111"/>
              <a:ext cx="4320852" cy="500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38249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C445342-4CC3-4070-9E59-0EF8CABCAB8E}" type="slidenum">
              <a:rPr lang="en-US" smtClean="0">
                <a:solidFill>
                  <a:srgbClr val="FFFFFF"/>
                </a:solidFill>
              </a:rPr>
              <a:pPr/>
              <a:t>13</a:t>
            </a:fld>
            <a:endParaRPr lang="en-US" smtClean="0">
              <a:solidFill>
                <a:srgbClr val="FFFFFF"/>
              </a:solidFill>
            </a:endParaRPr>
          </a:p>
        </p:txBody>
      </p:sp>
      <p:sp>
        <p:nvSpPr>
          <p:cNvPr id="14339" name="Title 1"/>
          <p:cNvSpPr>
            <a:spLocks noGrp="1"/>
          </p:cNvSpPr>
          <p:nvPr>
            <p:ph type="title" idx="4294967295"/>
          </p:nvPr>
        </p:nvSpPr>
        <p:spPr>
          <a:xfrm>
            <a:off x="222250" y="227013"/>
            <a:ext cx="5972175" cy="365125"/>
          </a:xfrm>
        </p:spPr>
        <p:txBody>
          <a:bodyPr lIns="45720"/>
          <a:lstStyle/>
          <a:p>
            <a:r>
              <a:rPr lang="en-US" sz="2500" smtClean="0"/>
              <a:t>Multi-Layered Protection</a:t>
            </a:r>
          </a:p>
        </p:txBody>
      </p:sp>
      <p:grpSp>
        <p:nvGrpSpPr>
          <p:cNvPr id="14340" name="Group 2"/>
          <p:cNvGrpSpPr>
            <a:grpSpLocks/>
          </p:cNvGrpSpPr>
          <p:nvPr/>
        </p:nvGrpSpPr>
        <p:grpSpPr bwMode="auto">
          <a:xfrm>
            <a:off x="28575" y="1027113"/>
            <a:ext cx="9105900" cy="4851400"/>
            <a:chOff x="0" y="1179844"/>
            <a:chExt cx="9144000" cy="4850896"/>
          </a:xfrm>
        </p:grpSpPr>
        <p:sp>
          <p:nvSpPr>
            <p:cNvPr id="10" name="Rectangle 9"/>
            <p:cNvSpPr/>
            <p:nvPr/>
          </p:nvSpPr>
          <p:spPr bwMode="auto">
            <a:xfrm>
              <a:off x="0" y="1179844"/>
              <a:ext cx="9144000" cy="1356527"/>
            </a:xfrm>
            <a:prstGeom prst="rect">
              <a:avLst/>
            </a:prstGeom>
            <a:solidFill>
              <a:srgbClr val="0033CC"/>
            </a:solidFill>
            <a:ln w="9525" cap="flat" cmpd="sng" algn="ctr">
              <a:noFill/>
              <a:prstDash val="solid"/>
              <a:round/>
              <a:headEnd type="none" w="med" len="med"/>
              <a:tailEnd type="none" w="med" len="med"/>
            </a:ln>
            <a:effectLst>
              <a:glow rad="635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fontAlgn="base" hangingPunct="0">
                <a:spcBef>
                  <a:spcPct val="0"/>
                </a:spcBef>
                <a:spcAft>
                  <a:spcPct val="0"/>
                </a:spcAft>
                <a:defRPr/>
              </a:pPr>
              <a:endParaRPr lang="en-US">
                <a:solidFill>
                  <a:srgbClr val="000000"/>
                </a:solidFill>
              </a:endParaRPr>
            </a:p>
          </p:txBody>
        </p:sp>
        <p:sp>
          <p:nvSpPr>
            <p:cNvPr id="11" name="Rectangle 34"/>
            <p:cNvSpPr>
              <a:spLocks noChangeArrowheads="1"/>
            </p:cNvSpPr>
            <p:nvPr/>
          </p:nvSpPr>
          <p:spPr bwMode="auto">
            <a:xfrm>
              <a:off x="0" y="2586614"/>
              <a:ext cx="9144000" cy="3434774"/>
            </a:xfrm>
            <a:prstGeom prst="rect">
              <a:avLst/>
            </a:prstGeom>
            <a:solidFill>
              <a:schemeClr val="bg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defRPr/>
              </a:pPr>
              <a:endParaRPr lang="en-US" dirty="0">
                <a:solidFill>
                  <a:srgbClr val="000000"/>
                </a:solidFill>
              </a:endParaRPr>
            </a:p>
          </p:txBody>
        </p:sp>
        <p:cxnSp>
          <p:nvCxnSpPr>
            <p:cNvPr id="14348" name="Straight Connector 105"/>
            <p:cNvCxnSpPr>
              <a:cxnSpLocks noChangeShapeType="1"/>
              <a:endCxn id="38" idx="0"/>
            </p:cNvCxnSpPr>
            <p:nvPr/>
          </p:nvCxnSpPr>
          <p:spPr bwMode="auto">
            <a:xfrm rot="16200000" flipH="1">
              <a:off x="354013" y="2524125"/>
              <a:ext cx="284162"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49" name="Straight Connector 47"/>
            <p:cNvCxnSpPr>
              <a:cxnSpLocks noChangeShapeType="1"/>
              <a:stCxn id="29" idx="2"/>
              <a:endCxn id="39" idx="0"/>
            </p:cNvCxnSpPr>
            <p:nvPr/>
          </p:nvCxnSpPr>
          <p:spPr bwMode="auto">
            <a:xfrm rot="16200000" flipH="1">
              <a:off x="1228726" y="2536825"/>
              <a:ext cx="285750"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0" name="Straight Connector 49"/>
            <p:cNvCxnSpPr>
              <a:cxnSpLocks noChangeShapeType="1"/>
              <a:stCxn id="30" idx="2"/>
              <a:endCxn id="40" idx="0"/>
            </p:cNvCxnSpPr>
            <p:nvPr/>
          </p:nvCxnSpPr>
          <p:spPr bwMode="auto">
            <a:xfrm rot="16200000" flipH="1">
              <a:off x="2089944" y="2550319"/>
              <a:ext cx="3095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1" name="Straight Connector 51"/>
            <p:cNvCxnSpPr>
              <a:cxnSpLocks noChangeShapeType="1"/>
              <a:stCxn id="31" idx="2"/>
              <a:endCxn id="41" idx="0"/>
            </p:cNvCxnSpPr>
            <p:nvPr/>
          </p:nvCxnSpPr>
          <p:spPr bwMode="auto">
            <a:xfrm rot="5400000">
              <a:off x="2975769" y="2555082"/>
              <a:ext cx="320675"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2" name="Straight Connector 53"/>
            <p:cNvCxnSpPr>
              <a:cxnSpLocks noChangeShapeType="1"/>
              <a:stCxn id="32" idx="2"/>
              <a:endCxn id="42" idx="0"/>
            </p:cNvCxnSpPr>
            <p:nvPr/>
          </p:nvCxnSpPr>
          <p:spPr bwMode="auto">
            <a:xfrm rot="5400000">
              <a:off x="3866357" y="2548731"/>
              <a:ext cx="309562"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3" name="Straight Connector 55"/>
            <p:cNvCxnSpPr>
              <a:cxnSpLocks noChangeShapeType="1"/>
              <a:endCxn id="43" idx="0"/>
            </p:cNvCxnSpPr>
            <p:nvPr/>
          </p:nvCxnSpPr>
          <p:spPr bwMode="auto">
            <a:xfrm rot="5400000">
              <a:off x="4761707" y="2553494"/>
              <a:ext cx="31750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4" name="Straight Connector 57"/>
            <p:cNvCxnSpPr>
              <a:cxnSpLocks noChangeShapeType="1"/>
              <a:stCxn id="36" idx="2"/>
              <a:endCxn id="44" idx="0"/>
            </p:cNvCxnSpPr>
            <p:nvPr/>
          </p:nvCxnSpPr>
          <p:spPr bwMode="auto">
            <a:xfrm rot="5400000">
              <a:off x="5679159" y="2552688"/>
              <a:ext cx="320437" cy="633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5" name="Straight Connector 59"/>
            <p:cNvCxnSpPr>
              <a:cxnSpLocks noChangeShapeType="1"/>
              <a:stCxn id="35" idx="2"/>
              <a:endCxn id="45" idx="0"/>
            </p:cNvCxnSpPr>
            <p:nvPr/>
          </p:nvCxnSpPr>
          <p:spPr bwMode="auto">
            <a:xfrm rot="5400000">
              <a:off x="6630306" y="2550579"/>
              <a:ext cx="320437" cy="1054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6" name="Straight Connector 61"/>
            <p:cNvCxnSpPr>
              <a:cxnSpLocks noChangeShapeType="1"/>
              <a:stCxn id="34" idx="2"/>
              <a:endCxn id="46" idx="0"/>
            </p:cNvCxnSpPr>
            <p:nvPr/>
          </p:nvCxnSpPr>
          <p:spPr bwMode="auto">
            <a:xfrm rot="16200000" flipH="1">
              <a:off x="7607059" y="2558809"/>
              <a:ext cx="331636" cy="52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8" name="Rectangle 23"/>
            <p:cNvSpPr>
              <a:spLocks noChangeArrowheads="1"/>
            </p:cNvSpPr>
            <p:nvPr/>
          </p:nvSpPr>
          <p:spPr bwMode="auto">
            <a:xfrm>
              <a:off x="77788" y="1356005"/>
              <a:ext cx="839787"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Weak </a:t>
              </a:r>
            </a:p>
            <a:p>
              <a:pPr algn="ctr" fontAlgn="base">
                <a:spcBef>
                  <a:spcPct val="0"/>
                </a:spcBef>
                <a:spcAft>
                  <a:spcPct val="0"/>
                </a:spcAft>
                <a:defRPr/>
              </a:pPr>
              <a:r>
                <a:rPr lang="en-US" sz="1100" b="1" dirty="0">
                  <a:solidFill>
                    <a:srgbClr val="FF0000"/>
                  </a:solidFill>
                </a:rPr>
                <a:t>Security </a:t>
              </a:r>
            </a:p>
            <a:p>
              <a:pPr algn="ctr" fontAlgn="base">
                <a:spcBef>
                  <a:spcPct val="0"/>
                </a:spcBef>
                <a:spcAft>
                  <a:spcPct val="0"/>
                </a:spcAft>
                <a:defRPr/>
              </a:pPr>
              <a:r>
                <a:rPr lang="en-US" sz="1100" b="1" dirty="0">
                  <a:solidFill>
                    <a:srgbClr val="FF0000"/>
                  </a:solidFill>
                </a:rPr>
                <a:t>Policies</a:t>
              </a:r>
            </a:p>
          </p:txBody>
        </p:sp>
        <p:sp>
          <p:nvSpPr>
            <p:cNvPr id="29" name="Rectangle 24"/>
            <p:cNvSpPr>
              <a:spLocks noChangeArrowheads="1"/>
            </p:cNvSpPr>
            <p:nvPr/>
          </p:nvSpPr>
          <p:spPr bwMode="auto">
            <a:xfrm>
              <a:off x="936625" y="1356005"/>
              <a:ext cx="865188"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Lack of</a:t>
              </a:r>
            </a:p>
            <a:p>
              <a:pPr algn="ctr" fontAlgn="base">
                <a:spcBef>
                  <a:spcPct val="0"/>
                </a:spcBef>
                <a:spcAft>
                  <a:spcPct val="0"/>
                </a:spcAft>
                <a:defRPr/>
              </a:pPr>
              <a:r>
                <a:rPr lang="en-US" sz="1100" b="1" dirty="0">
                  <a:solidFill>
                    <a:srgbClr val="FF0000"/>
                  </a:solidFill>
                </a:rPr>
                <a:t>Awareness</a:t>
              </a:r>
            </a:p>
          </p:txBody>
        </p:sp>
        <p:sp>
          <p:nvSpPr>
            <p:cNvPr id="30" name="Rectangle 25"/>
            <p:cNvSpPr>
              <a:spLocks noChangeArrowheads="1"/>
            </p:cNvSpPr>
            <p:nvPr/>
          </p:nvSpPr>
          <p:spPr bwMode="auto">
            <a:xfrm>
              <a:off x="1825625" y="1356005"/>
              <a:ext cx="838200"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Desktop </a:t>
              </a:r>
            </a:p>
            <a:p>
              <a:pPr algn="ctr" fontAlgn="base">
                <a:spcBef>
                  <a:spcPct val="0"/>
                </a:spcBef>
                <a:spcAft>
                  <a:spcPct val="0"/>
                </a:spcAft>
                <a:defRPr/>
              </a:pPr>
              <a:r>
                <a:rPr lang="en-US" sz="1100" b="1" dirty="0">
                  <a:solidFill>
                    <a:srgbClr val="FF0000"/>
                  </a:solidFill>
                </a:rPr>
                <a:t>Based</a:t>
              </a:r>
            </a:p>
            <a:p>
              <a:pPr algn="ctr" fontAlgn="base">
                <a:spcBef>
                  <a:spcPct val="0"/>
                </a:spcBef>
                <a:spcAft>
                  <a:spcPct val="0"/>
                </a:spcAft>
                <a:defRPr/>
              </a:pPr>
              <a:r>
                <a:rPr lang="en-US" sz="1100" b="1" dirty="0">
                  <a:solidFill>
                    <a:srgbClr val="FF0000"/>
                  </a:solidFill>
                </a:rPr>
                <a:t>Infections</a:t>
              </a:r>
            </a:p>
          </p:txBody>
        </p:sp>
        <p:sp>
          <p:nvSpPr>
            <p:cNvPr id="31" name="Rectangle 26"/>
            <p:cNvSpPr>
              <a:spLocks noChangeArrowheads="1"/>
            </p:cNvSpPr>
            <p:nvPr/>
          </p:nvSpPr>
          <p:spPr bwMode="auto">
            <a:xfrm>
              <a:off x="2698750" y="1356005"/>
              <a:ext cx="874712"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Web Based</a:t>
              </a:r>
            </a:p>
            <a:p>
              <a:pPr algn="ctr" fontAlgn="base">
                <a:spcBef>
                  <a:spcPct val="0"/>
                </a:spcBef>
                <a:spcAft>
                  <a:spcPct val="0"/>
                </a:spcAft>
                <a:defRPr/>
              </a:pPr>
              <a:r>
                <a:rPr lang="en-US" sz="1100" b="1" dirty="0">
                  <a:solidFill>
                    <a:srgbClr val="FF0000"/>
                  </a:solidFill>
                </a:rPr>
                <a:t>Infections</a:t>
              </a:r>
            </a:p>
          </p:txBody>
        </p:sp>
        <p:sp>
          <p:nvSpPr>
            <p:cNvPr id="32" name="Rectangle 27"/>
            <p:cNvSpPr>
              <a:spLocks noChangeArrowheads="1"/>
            </p:cNvSpPr>
            <p:nvPr/>
          </p:nvSpPr>
          <p:spPr bwMode="auto">
            <a:xfrm>
              <a:off x="3568196" y="1356005"/>
              <a:ext cx="908050"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Email Based</a:t>
              </a:r>
            </a:p>
            <a:p>
              <a:pPr algn="ctr" fontAlgn="base">
                <a:spcBef>
                  <a:spcPct val="0"/>
                </a:spcBef>
                <a:spcAft>
                  <a:spcPct val="0"/>
                </a:spcAft>
                <a:defRPr/>
              </a:pPr>
              <a:r>
                <a:rPr lang="en-US" sz="1100" b="1" dirty="0">
                  <a:solidFill>
                    <a:srgbClr val="FF0000"/>
                  </a:solidFill>
                </a:rPr>
                <a:t>Infections</a:t>
              </a:r>
            </a:p>
          </p:txBody>
        </p:sp>
        <p:sp>
          <p:nvSpPr>
            <p:cNvPr id="33" name="Rectangle 28"/>
            <p:cNvSpPr>
              <a:spLocks noChangeArrowheads="1"/>
            </p:cNvSpPr>
            <p:nvPr/>
          </p:nvSpPr>
          <p:spPr bwMode="auto">
            <a:xfrm>
              <a:off x="4525459" y="1356005"/>
              <a:ext cx="850900"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Internal </a:t>
              </a:r>
            </a:p>
            <a:p>
              <a:pPr algn="ctr" fontAlgn="base">
                <a:spcBef>
                  <a:spcPct val="0"/>
                </a:spcBef>
                <a:spcAft>
                  <a:spcPct val="0"/>
                </a:spcAft>
                <a:defRPr/>
              </a:pPr>
              <a:r>
                <a:rPr lang="en-US" sz="1100" b="1" dirty="0">
                  <a:solidFill>
                    <a:srgbClr val="FF0000"/>
                  </a:solidFill>
                </a:rPr>
                <a:t>Threats </a:t>
              </a:r>
            </a:p>
          </p:txBody>
        </p:sp>
        <p:sp>
          <p:nvSpPr>
            <p:cNvPr id="34" name="Rectangle 29"/>
            <p:cNvSpPr>
              <a:spLocks noChangeArrowheads="1"/>
            </p:cNvSpPr>
            <p:nvPr/>
          </p:nvSpPr>
          <p:spPr bwMode="auto">
            <a:xfrm>
              <a:off x="7316209" y="1356005"/>
              <a:ext cx="908050"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Unencrypted</a:t>
              </a:r>
            </a:p>
            <a:p>
              <a:pPr algn="ctr" fontAlgn="base">
                <a:spcBef>
                  <a:spcPct val="0"/>
                </a:spcBef>
                <a:spcAft>
                  <a:spcPct val="0"/>
                </a:spcAft>
                <a:defRPr/>
              </a:pPr>
              <a:r>
                <a:rPr lang="en-US" sz="1100" b="1" dirty="0">
                  <a:solidFill>
                    <a:srgbClr val="FF0000"/>
                  </a:solidFill>
                </a:rPr>
                <a:t>Traffic</a:t>
              </a:r>
            </a:p>
          </p:txBody>
        </p:sp>
        <p:sp>
          <p:nvSpPr>
            <p:cNvPr id="35" name="Rectangle 31"/>
            <p:cNvSpPr>
              <a:spLocks noChangeArrowheads="1"/>
            </p:cNvSpPr>
            <p:nvPr/>
          </p:nvSpPr>
          <p:spPr bwMode="auto">
            <a:xfrm>
              <a:off x="6340979" y="1356005"/>
              <a:ext cx="909637"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External </a:t>
              </a:r>
            </a:p>
            <a:p>
              <a:pPr algn="ctr" fontAlgn="base">
                <a:spcBef>
                  <a:spcPct val="0"/>
                </a:spcBef>
                <a:spcAft>
                  <a:spcPct val="0"/>
                </a:spcAft>
                <a:defRPr/>
              </a:pPr>
              <a:r>
                <a:rPr lang="en-US" sz="1100" b="1" dirty="0">
                  <a:solidFill>
                    <a:srgbClr val="FF0000"/>
                  </a:solidFill>
                </a:rPr>
                <a:t>Threats</a:t>
              </a:r>
            </a:p>
          </p:txBody>
        </p:sp>
        <p:sp>
          <p:nvSpPr>
            <p:cNvPr id="36" name="Rectangle 32"/>
            <p:cNvSpPr>
              <a:spLocks noChangeArrowheads="1"/>
            </p:cNvSpPr>
            <p:nvPr/>
          </p:nvSpPr>
          <p:spPr bwMode="auto">
            <a:xfrm>
              <a:off x="5380579" y="1356005"/>
              <a:ext cx="923925"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Network </a:t>
              </a:r>
            </a:p>
            <a:p>
              <a:pPr algn="ctr" fontAlgn="base">
                <a:spcBef>
                  <a:spcPct val="0"/>
                </a:spcBef>
                <a:spcAft>
                  <a:spcPct val="0"/>
                </a:spcAft>
                <a:defRPr/>
              </a:pPr>
              <a:r>
                <a:rPr lang="en-US" sz="1100" b="1" dirty="0">
                  <a:solidFill>
                    <a:srgbClr val="FF0000"/>
                  </a:solidFill>
                </a:rPr>
                <a:t>Access</a:t>
              </a:r>
            </a:p>
          </p:txBody>
        </p:sp>
        <p:sp>
          <p:nvSpPr>
            <p:cNvPr id="37" name="Rectangle 42"/>
            <p:cNvSpPr>
              <a:spLocks noChangeArrowheads="1"/>
            </p:cNvSpPr>
            <p:nvPr/>
          </p:nvSpPr>
          <p:spPr bwMode="auto">
            <a:xfrm>
              <a:off x="8192023" y="1354138"/>
              <a:ext cx="908050" cy="1039630"/>
            </a:xfrm>
            <a:prstGeom prst="rect">
              <a:avLst/>
            </a:prstGeom>
            <a:ln>
              <a:headEnd/>
              <a:tailEnd/>
            </a:ln>
            <a:effectLst>
              <a:glow rad="63500">
                <a:schemeClr val="accent4">
                  <a:satMod val="175000"/>
                  <a:alpha val="40000"/>
                </a:schemeClr>
              </a:glow>
              <a:outerShdw blurRad="40000" dist="23000" dir="5400000" rotWithShape="0">
                <a:srgbClr val="000000">
                  <a:alpha val="35000"/>
                </a:srgbClr>
              </a:outerShdw>
              <a:softEdge rad="12700"/>
            </a:effectLst>
            <a:scene3d>
              <a:camera prst="perspectiveHeroicExtremeLeftFacing"/>
              <a:lightRig rig="threePt" dir="t"/>
            </a:scene3d>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r>
                <a:rPr lang="en-US" sz="1100" b="1" dirty="0">
                  <a:solidFill>
                    <a:srgbClr val="FF0000"/>
                  </a:solidFill>
                </a:rPr>
                <a:t>Lack of </a:t>
              </a:r>
            </a:p>
            <a:p>
              <a:pPr algn="ctr" fontAlgn="base">
                <a:spcBef>
                  <a:spcPct val="0"/>
                </a:spcBef>
                <a:spcAft>
                  <a:spcPct val="0"/>
                </a:spcAft>
                <a:defRPr/>
              </a:pPr>
              <a:r>
                <a:rPr lang="en-US" sz="1100" b="1" dirty="0">
                  <a:solidFill>
                    <a:srgbClr val="FF0000"/>
                  </a:solidFill>
                </a:rPr>
                <a:t>Monitoring</a:t>
              </a:r>
            </a:p>
          </p:txBody>
        </p:sp>
        <p:sp>
          <p:nvSpPr>
            <p:cNvPr id="38" name="Rounded Rectangle 13"/>
            <p:cNvSpPr>
              <a:spLocks noChangeArrowheads="1"/>
            </p:cNvSpPr>
            <p:nvPr/>
          </p:nvSpPr>
          <p:spPr bwMode="auto">
            <a:xfrm>
              <a:off x="6350" y="2666273"/>
              <a:ext cx="981075" cy="2078517"/>
            </a:xfrm>
            <a:prstGeom prst="roundRect">
              <a:avLst>
                <a:gd name="adj" fmla="val 16667"/>
              </a:avLst>
            </a:prstGeom>
            <a:solidFill>
              <a:schemeClr val="accent6">
                <a:lumMod val="20000"/>
                <a:lumOff val="80000"/>
              </a:schemeClr>
            </a:solidFill>
            <a:ln>
              <a:headEnd/>
              <a:tailEnd/>
            </a:ln>
            <a:effectLst>
              <a:outerShdw blurRad="40000" dist="20000" dir="5400000" rotWithShape="0">
                <a:srgbClr val="000000">
                  <a:alpha val="38000"/>
                </a:srgbClr>
              </a:outerShdw>
              <a:reflection blurRad="6350" stA="52000" endA="300" endPos="35000" dir="5400000" sy="-100000" algn="bl" rotWithShape="0"/>
            </a:effectLst>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125000"/>
                </a:lnSpc>
                <a:spcBef>
                  <a:spcPct val="50000"/>
                </a:spcBef>
                <a:spcAft>
                  <a:spcPct val="0"/>
                </a:spcAft>
                <a:buClr>
                  <a:srgbClr val="95A0A9"/>
                </a:buClr>
                <a:buSzPct val="50000"/>
                <a:buFont typeface="Wingdings" pitchFamily="2" charset="2"/>
                <a:buNone/>
                <a:defRPr/>
              </a:pPr>
              <a:r>
                <a:rPr lang="en-US" sz="900" b="1" dirty="0">
                  <a:solidFill>
                    <a:srgbClr val="000000"/>
                  </a:solidFill>
                </a:rPr>
                <a:t>Implement and enforce Information Security Policies</a:t>
              </a:r>
            </a:p>
          </p:txBody>
        </p:sp>
        <p:sp>
          <p:nvSpPr>
            <p:cNvPr id="39" name="Rounded Rectangle 13"/>
            <p:cNvSpPr>
              <a:spLocks noChangeArrowheads="1"/>
            </p:cNvSpPr>
            <p:nvPr/>
          </p:nvSpPr>
          <p:spPr bwMode="auto">
            <a:xfrm>
              <a:off x="908051" y="2680731"/>
              <a:ext cx="928688" cy="2050936"/>
            </a:xfrm>
            <a:prstGeom prst="roundRect">
              <a:avLst>
                <a:gd name="adj" fmla="val 16667"/>
              </a:avLst>
            </a:prstGeom>
            <a:solidFill>
              <a:schemeClr val="accent6">
                <a:lumMod val="20000"/>
                <a:lumOff val="80000"/>
              </a:schemeClr>
            </a:solidFill>
            <a:ln>
              <a:headEnd/>
              <a:tailEnd/>
            </a:ln>
            <a:effectLst>
              <a:outerShdw blurRad="40000" dist="20000" dir="5400000" rotWithShape="0">
                <a:srgbClr val="000000">
                  <a:alpha val="38000"/>
                </a:srgbClr>
              </a:outerShdw>
              <a:reflection blurRad="6350" stA="52000" endA="300" endPos="35000" dir="5400000" sy="-100000" algn="bl" rotWithShape="0"/>
            </a:effectLst>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125000"/>
                </a:lnSpc>
                <a:spcBef>
                  <a:spcPct val="50000"/>
                </a:spcBef>
                <a:spcAft>
                  <a:spcPct val="0"/>
                </a:spcAft>
                <a:buClr>
                  <a:srgbClr val="95A0A9"/>
                </a:buClr>
                <a:buSzPct val="50000"/>
                <a:defRPr/>
              </a:pPr>
              <a:r>
                <a:rPr lang="en-US" sz="900" b="1" dirty="0">
                  <a:solidFill>
                    <a:srgbClr val="000000"/>
                  </a:solidFill>
                </a:rPr>
                <a:t>Educate Users and Conduct Periodic Monitoring</a:t>
              </a:r>
            </a:p>
          </p:txBody>
        </p:sp>
        <p:sp>
          <p:nvSpPr>
            <p:cNvPr id="40" name="Rounded Rectangle 11"/>
            <p:cNvSpPr>
              <a:spLocks noChangeArrowheads="1"/>
            </p:cNvSpPr>
            <p:nvPr/>
          </p:nvSpPr>
          <p:spPr bwMode="auto">
            <a:xfrm>
              <a:off x="1735138" y="2704829"/>
              <a:ext cx="1019176" cy="2032132"/>
            </a:xfrm>
            <a:prstGeom prst="roundRect">
              <a:avLst>
                <a:gd name="adj" fmla="val 16667"/>
              </a:avLst>
            </a:prstGeom>
            <a:solidFill>
              <a:schemeClr val="accent6">
                <a:lumMod val="20000"/>
                <a:lumOff val="80000"/>
              </a:schemeClr>
            </a:solidFill>
            <a:ln>
              <a:headEnd/>
              <a:tailEnd/>
            </a:ln>
            <a:effectLst>
              <a:outerShdw blurRad="40000" dist="20000" dir="5400000" rotWithShape="0">
                <a:srgbClr val="000000">
                  <a:alpha val="38000"/>
                </a:srgbClr>
              </a:outerShdw>
              <a:reflection blurRad="6350" stA="52000" endA="300" endPos="35000" dir="5400000" sy="-100000" algn="bl" rotWithShape="0"/>
            </a:effectLst>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125000"/>
                </a:lnSpc>
                <a:spcBef>
                  <a:spcPct val="50000"/>
                </a:spcBef>
                <a:spcAft>
                  <a:spcPct val="0"/>
                </a:spcAft>
                <a:buClr>
                  <a:srgbClr val="95A0A9"/>
                </a:buClr>
                <a:buSzPct val="50000"/>
                <a:buFont typeface="Wingdings" pitchFamily="2" charset="2"/>
                <a:buNone/>
                <a:defRPr/>
              </a:pPr>
              <a:r>
                <a:rPr lang="en-US" sz="900" b="1" dirty="0">
                  <a:solidFill>
                    <a:srgbClr val="000000"/>
                  </a:solidFill>
                </a:rPr>
                <a:t>Antivirus, Anti-Malware, Desktop Firewall, and Device Control</a:t>
              </a:r>
            </a:p>
          </p:txBody>
        </p:sp>
        <p:sp>
          <p:nvSpPr>
            <p:cNvPr id="41" name="Rounded Rectangle 40"/>
            <p:cNvSpPr>
              <a:spLocks noChangeArrowheads="1"/>
            </p:cNvSpPr>
            <p:nvPr/>
          </p:nvSpPr>
          <p:spPr bwMode="auto">
            <a:xfrm>
              <a:off x="2647950" y="2716072"/>
              <a:ext cx="973138" cy="2023357"/>
            </a:xfrm>
            <a:prstGeom prst="roundRect">
              <a:avLst>
                <a:gd name="adj" fmla="val 16667"/>
              </a:avLst>
            </a:prstGeom>
            <a:solidFill>
              <a:schemeClr val="accent6">
                <a:lumMod val="20000"/>
                <a:lumOff val="80000"/>
              </a:schemeClr>
            </a:solidFill>
            <a:ln>
              <a:headEnd/>
              <a:tailEnd/>
            </a:ln>
            <a:effectLst>
              <a:outerShdw blurRad="40000" dist="20000" dir="5400000" rotWithShape="0">
                <a:srgbClr val="000000">
                  <a:alpha val="38000"/>
                </a:srgbClr>
              </a:outerShdw>
              <a:reflection blurRad="6350" stA="52000" endA="300" endPos="35000" dir="5400000" sy="-100000" algn="bl" rotWithShape="0"/>
            </a:effectLst>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125000"/>
                </a:lnSpc>
                <a:spcBef>
                  <a:spcPct val="50000"/>
                </a:spcBef>
                <a:spcAft>
                  <a:spcPct val="0"/>
                </a:spcAft>
                <a:buClr>
                  <a:srgbClr val="95A0A9"/>
                </a:buClr>
                <a:buSzPct val="50000"/>
                <a:defRPr/>
              </a:pPr>
              <a:r>
                <a:rPr lang="en-US" sz="900" b="1" dirty="0">
                  <a:solidFill>
                    <a:srgbClr val="000000"/>
                  </a:solidFill>
                </a:rPr>
                <a:t>Implement Strong Gateway Protection From Malware – Reputation Base -</a:t>
              </a:r>
            </a:p>
          </p:txBody>
        </p:sp>
        <p:sp>
          <p:nvSpPr>
            <p:cNvPr id="42" name="Rounded Rectangle 41"/>
            <p:cNvSpPr>
              <a:spLocks noChangeArrowheads="1"/>
            </p:cNvSpPr>
            <p:nvPr/>
          </p:nvSpPr>
          <p:spPr bwMode="auto">
            <a:xfrm>
              <a:off x="3536447" y="2704829"/>
              <a:ext cx="966788" cy="2032132"/>
            </a:xfrm>
            <a:prstGeom prst="roundRect">
              <a:avLst>
                <a:gd name="adj" fmla="val 16667"/>
              </a:avLst>
            </a:prstGeom>
            <a:solidFill>
              <a:schemeClr val="accent6">
                <a:lumMod val="20000"/>
                <a:lumOff val="80000"/>
              </a:schemeClr>
            </a:solidFill>
            <a:ln>
              <a:headEnd/>
              <a:tailEnd/>
            </a:ln>
            <a:effectLst>
              <a:outerShdw blurRad="40000" dist="20000" dir="5400000" rotWithShape="0">
                <a:srgbClr val="000000">
                  <a:alpha val="38000"/>
                </a:srgbClr>
              </a:outerShdw>
              <a:reflection blurRad="6350" stA="52000" endA="300" endPos="35000" dir="5400000" sy="-100000" algn="bl" rotWithShape="0"/>
            </a:effectLst>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125000"/>
                </a:lnSpc>
                <a:spcBef>
                  <a:spcPct val="50000"/>
                </a:spcBef>
                <a:spcAft>
                  <a:spcPct val="0"/>
                </a:spcAft>
                <a:buClr>
                  <a:srgbClr val="95A0A9"/>
                </a:buClr>
                <a:buSzPct val="50000"/>
                <a:buFont typeface="Wingdings" pitchFamily="2" charset="2"/>
                <a:buNone/>
                <a:defRPr/>
              </a:pPr>
              <a:r>
                <a:rPr lang="en-US" sz="900" b="1" dirty="0">
                  <a:solidFill>
                    <a:srgbClr val="000000"/>
                  </a:solidFill>
                </a:rPr>
                <a:t>Implement Secure Email Gateway</a:t>
              </a:r>
            </a:p>
            <a:p>
              <a:pPr algn="ctr" fontAlgn="base">
                <a:lnSpc>
                  <a:spcPct val="125000"/>
                </a:lnSpc>
                <a:spcBef>
                  <a:spcPct val="50000"/>
                </a:spcBef>
                <a:spcAft>
                  <a:spcPct val="0"/>
                </a:spcAft>
                <a:buClr>
                  <a:srgbClr val="95A0A9"/>
                </a:buClr>
                <a:buSzPct val="50000"/>
                <a:buFont typeface="Wingdings" pitchFamily="2" charset="2"/>
                <a:buNone/>
                <a:defRPr/>
              </a:pPr>
              <a:r>
                <a:rPr lang="en-US" sz="900" b="1" dirty="0">
                  <a:solidFill>
                    <a:srgbClr val="000000"/>
                  </a:solidFill>
                </a:rPr>
                <a:t>Email Protection</a:t>
              </a:r>
            </a:p>
          </p:txBody>
        </p:sp>
        <p:sp>
          <p:nvSpPr>
            <p:cNvPr id="43" name="Rounded Rectangle 42"/>
            <p:cNvSpPr>
              <a:spLocks noChangeArrowheads="1"/>
            </p:cNvSpPr>
            <p:nvPr/>
          </p:nvSpPr>
          <p:spPr bwMode="auto">
            <a:xfrm>
              <a:off x="4388480" y="2712860"/>
              <a:ext cx="1060923" cy="2025863"/>
            </a:xfrm>
            <a:prstGeom prst="roundRect">
              <a:avLst>
                <a:gd name="adj" fmla="val 16667"/>
              </a:avLst>
            </a:prstGeom>
            <a:solidFill>
              <a:schemeClr val="accent6">
                <a:lumMod val="20000"/>
                <a:lumOff val="80000"/>
              </a:schemeClr>
            </a:solidFill>
            <a:ln>
              <a:headEnd/>
              <a:tailEnd/>
            </a:ln>
            <a:effectLst>
              <a:outerShdw blurRad="40000" dist="20000" dir="5400000" rotWithShape="0">
                <a:srgbClr val="000000">
                  <a:alpha val="38000"/>
                </a:srgbClr>
              </a:outerShdw>
              <a:reflection blurRad="6350" stA="52000" endA="300" endPos="35000" dir="5400000" sy="-100000" algn="bl" rotWithShape="0"/>
            </a:effectLst>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125000"/>
                </a:lnSpc>
                <a:spcBef>
                  <a:spcPct val="50000"/>
                </a:spcBef>
                <a:spcAft>
                  <a:spcPct val="0"/>
                </a:spcAft>
                <a:buClr>
                  <a:srgbClr val="95A0A9"/>
                </a:buClr>
                <a:buSzPct val="50000"/>
                <a:buFont typeface="Wingdings" pitchFamily="2" charset="2"/>
                <a:buNone/>
                <a:defRPr/>
              </a:pPr>
              <a:r>
                <a:rPr lang="en-US" sz="900" b="1" dirty="0">
                  <a:solidFill>
                    <a:srgbClr val="000000"/>
                  </a:solidFill>
                </a:rPr>
                <a:t>Implement Strong Access Controls and  Network Segmentation</a:t>
              </a:r>
            </a:p>
          </p:txBody>
        </p:sp>
        <p:sp>
          <p:nvSpPr>
            <p:cNvPr id="44" name="Rounded Rectangle 27"/>
            <p:cNvSpPr>
              <a:spLocks noChangeArrowheads="1"/>
            </p:cNvSpPr>
            <p:nvPr/>
          </p:nvSpPr>
          <p:spPr bwMode="auto">
            <a:xfrm>
              <a:off x="5369487" y="2716072"/>
              <a:ext cx="933448" cy="2023357"/>
            </a:xfrm>
            <a:prstGeom prst="roundRect">
              <a:avLst>
                <a:gd name="adj" fmla="val 16667"/>
              </a:avLst>
            </a:prstGeom>
            <a:solidFill>
              <a:schemeClr val="accent6">
                <a:lumMod val="20000"/>
                <a:lumOff val="80000"/>
              </a:schemeClr>
            </a:solidFill>
            <a:ln>
              <a:headEnd/>
              <a:tailEnd/>
            </a:ln>
            <a:effectLst>
              <a:outerShdw blurRad="40000" dist="20000" dir="5400000" rotWithShape="0">
                <a:srgbClr val="000000">
                  <a:alpha val="38000"/>
                </a:srgbClr>
              </a:outerShdw>
              <a:reflection blurRad="6350" stA="52000" endA="300" endPos="35000" dir="5400000" sy="-100000" algn="bl" rotWithShape="0"/>
            </a:effectLst>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125000"/>
                </a:lnSpc>
                <a:spcBef>
                  <a:spcPct val="50000"/>
                </a:spcBef>
                <a:spcAft>
                  <a:spcPct val="0"/>
                </a:spcAft>
                <a:buClr>
                  <a:srgbClr val="95A0A9"/>
                </a:buClr>
                <a:buSzPct val="50000"/>
                <a:buFont typeface="Wingdings" pitchFamily="2" charset="2"/>
                <a:buNone/>
                <a:defRPr/>
              </a:pPr>
              <a:r>
                <a:rPr lang="en-US" sz="900" b="1" dirty="0">
                  <a:solidFill>
                    <a:srgbClr val="000000"/>
                  </a:solidFill>
                </a:rPr>
                <a:t>Network Access Controls - NAC</a:t>
              </a:r>
            </a:p>
          </p:txBody>
        </p:sp>
        <p:sp>
          <p:nvSpPr>
            <p:cNvPr id="45" name="Rounded Rectangle 27"/>
            <p:cNvSpPr>
              <a:spLocks noChangeArrowheads="1"/>
            </p:cNvSpPr>
            <p:nvPr/>
          </p:nvSpPr>
          <p:spPr bwMode="auto">
            <a:xfrm>
              <a:off x="6209877" y="2716072"/>
              <a:ext cx="1150746" cy="2023357"/>
            </a:xfrm>
            <a:prstGeom prst="roundRect">
              <a:avLst>
                <a:gd name="adj" fmla="val 16667"/>
              </a:avLst>
            </a:prstGeom>
            <a:solidFill>
              <a:schemeClr val="accent6">
                <a:lumMod val="20000"/>
                <a:lumOff val="80000"/>
              </a:schemeClr>
            </a:solidFill>
            <a:ln>
              <a:headEnd/>
              <a:tailEnd/>
            </a:ln>
            <a:effectLst>
              <a:outerShdw blurRad="40000" dist="20000" dir="5400000" rotWithShape="0">
                <a:srgbClr val="000000">
                  <a:alpha val="38000"/>
                </a:srgbClr>
              </a:outerShdw>
              <a:reflection blurRad="6350" stA="52000" endA="300" endPos="35000" dir="5400000" sy="-100000" algn="bl" rotWithShape="0"/>
            </a:effectLst>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125000"/>
                </a:lnSpc>
                <a:spcBef>
                  <a:spcPct val="50000"/>
                </a:spcBef>
                <a:spcAft>
                  <a:spcPct val="0"/>
                </a:spcAft>
                <a:buClr>
                  <a:srgbClr val="95A0A9"/>
                </a:buClr>
                <a:buSzPct val="50000"/>
                <a:buFont typeface="Wingdings" pitchFamily="2" charset="2"/>
                <a:buNone/>
                <a:defRPr/>
              </a:pPr>
              <a:r>
                <a:rPr lang="en-US" sz="900" b="1" dirty="0">
                  <a:solidFill>
                    <a:srgbClr val="000000"/>
                  </a:solidFill>
                </a:rPr>
                <a:t>Implementation of Network Centric Defense</a:t>
              </a:r>
            </a:p>
            <a:p>
              <a:pPr algn="ctr" fontAlgn="base">
                <a:lnSpc>
                  <a:spcPct val="125000"/>
                </a:lnSpc>
                <a:spcBef>
                  <a:spcPct val="50000"/>
                </a:spcBef>
                <a:spcAft>
                  <a:spcPct val="0"/>
                </a:spcAft>
                <a:buClr>
                  <a:srgbClr val="95A0A9"/>
                </a:buClr>
                <a:buSzPct val="50000"/>
                <a:buFont typeface="Wingdings" pitchFamily="2" charset="2"/>
                <a:buNone/>
                <a:defRPr/>
              </a:pPr>
              <a:r>
                <a:rPr lang="en-US" sz="900" b="1" dirty="0">
                  <a:solidFill>
                    <a:srgbClr val="000000"/>
                  </a:solidFill>
                </a:rPr>
                <a:t>IDS/IPS, FW, WAF, etc</a:t>
              </a:r>
            </a:p>
            <a:p>
              <a:pPr algn="ctr" fontAlgn="base">
                <a:lnSpc>
                  <a:spcPct val="125000"/>
                </a:lnSpc>
                <a:spcBef>
                  <a:spcPct val="50000"/>
                </a:spcBef>
                <a:spcAft>
                  <a:spcPct val="0"/>
                </a:spcAft>
                <a:buClr>
                  <a:srgbClr val="95A0A9"/>
                </a:buClr>
                <a:buSzPct val="50000"/>
                <a:buFont typeface="Wingdings" pitchFamily="2" charset="2"/>
                <a:buNone/>
                <a:defRPr/>
              </a:pPr>
              <a:endParaRPr lang="en-US" sz="900" b="1" dirty="0">
                <a:solidFill>
                  <a:srgbClr val="000000"/>
                </a:solidFill>
              </a:endParaRPr>
            </a:p>
          </p:txBody>
        </p:sp>
        <p:sp>
          <p:nvSpPr>
            <p:cNvPr id="46" name="Rounded Rectangle 27"/>
            <p:cNvSpPr>
              <a:spLocks noChangeArrowheads="1"/>
            </p:cNvSpPr>
            <p:nvPr/>
          </p:nvSpPr>
          <p:spPr bwMode="auto">
            <a:xfrm>
              <a:off x="7250582" y="2727271"/>
              <a:ext cx="1049878" cy="2023357"/>
            </a:xfrm>
            <a:prstGeom prst="roundRect">
              <a:avLst>
                <a:gd name="adj" fmla="val 16667"/>
              </a:avLst>
            </a:prstGeom>
            <a:solidFill>
              <a:schemeClr val="accent6">
                <a:lumMod val="20000"/>
                <a:lumOff val="80000"/>
              </a:schemeClr>
            </a:solidFill>
            <a:ln>
              <a:headEnd/>
              <a:tailEnd/>
            </a:ln>
            <a:effectLst>
              <a:outerShdw blurRad="40000" dist="20000" dir="5400000" rotWithShape="0">
                <a:srgbClr val="000000">
                  <a:alpha val="38000"/>
                </a:srgbClr>
              </a:outerShdw>
              <a:reflection blurRad="6350" stA="52000" endA="300" endPos="35000" dir="5400000" sy="-100000" algn="bl" rotWithShape="0"/>
            </a:effectLst>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125000"/>
                </a:lnSpc>
                <a:spcBef>
                  <a:spcPct val="50000"/>
                </a:spcBef>
                <a:spcAft>
                  <a:spcPct val="0"/>
                </a:spcAft>
                <a:buClr>
                  <a:srgbClr val="95A0A9"/>
                </a:buClr>
                <a:buSzPct val="50000"/>
                <a:buFont typeface="Wingdings" pitchFamily="2" charset="2"/>
                <a:buNone/>
                <a:defRPr/>
              </a:pPr>
              <a:r>
                <a:rPr lang="en-US" sz="900" b="1" dirty="0">
                  <a:solidFill>
                    <a:srgbClr val="000000"/>
                  </a:solidFill>
                </a:rPr>
                <a:t>Encrypt Comm. Channels</a:t>
              </a:r>
            </a:p>
          </p:txBody>
        </p:sp>
        <p:sp>
          <p:nvSpPr>
            <p:cNvPr id="14376" name="Text Box 35"/>
            <p:cNvSpPr txBox="1">
              <a:spLocks noChangeArrowheads="1"/>
            </p:cNvSpPr>
            <p:nvPr/>
          </p:nvSpPr>
          <p:spPr bwMode="auto">
            <a:xfrm>
              <a:off x="1740783" y="5266769"/>
              <a:ext cx="5262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2400" b="1">
                  <a:solidFill>
                    <a:srgbClr val="000000"/>
                  </a:solidFill>
                </a:rPr>
                <a:t>Continuous Monitoring</a:t>
              </a:r>
            </a:p>
          </p:txBody>
        </p:sp>
        <p:sp>
          <p:nvSpPr>
            <p:cNvPr id="14377" name="TextBox 47"/>
            <p:cNvSpPr txBox="1">
              <a:spLocks noChangeArrowheads="1"/>
            </p:cNvSpPr>
            <p:nvPr/>
          </p:nvSpPr>
          <p:spPr bwMode="auto">
            <a:xfrm>
              <a:off x="1513455" y="5661408"/>
              <a:ext cx="5807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solidFill>
                    <a:srgbClr val="000000"/>
                  </a:solidFill>
                </a:rPr>
                <a:t>Managed Security Services</a:t>
              </a:r>
            </a:p>
          </p:txBody>
        </p:sp>
        <p:cxnSp>
          <p:nvCxnSpPr>
            <p:cNvPr id="14378" name="Shape 47"/>
            <p:cNvCxnSpPr>
              <a:cxnSpLocks noChangeShapeType="1"/>
              <a:endCxn id="14377" idx="3"/>
            </p:cNvCxnSpPr>
            <p:nvPr/>
          </p:nvCxnSpPr>
          <p:spPr bwMode="auto">
            <a:xfrm rot="5400000">
              <a:off x="6180881" y="3514012"/>
              <a:ext cx="3472585" cy="1191539"/>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4733925"/>
            <a:ext cx="358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6394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B45E641-47CE-487C-A10F-24D0C119AD7D}" type="slidenum">
              <a:rPr lang="en-US" sz="800" smtClean="0">
                <a:solidFill>
                  <a:srgbClr val="FFFFFF"/>
                </a:solidFill>
              </a:rPr>
              <a:pPr/>
              <a:t>14</a:t>
            </a:fld>
            <a:endParaRPr lang="en-US" sz="800" smtClean="0">
              <a:solidFill>
                <a:srgbClr val="FFFFFF"/>
              </a:solidFill>
            </a:endParaRPr>
          </a:p>
        </p:txBody>
      </p:sp>
      <p:sp>
        <p:nvSpPr>
          <p:cNvPr id="15363" name="Rectangle 2"/>
          <p:cNvSpPr txBox="1">
            <a:spLocks noChangeArrowheads="1"/>
          </p:cNvSpPr>
          <p:nvPr/>
        </p:nvSpPr>
        <p:spPr bwMode="auto">
          <a:xfrm>
            <a:off x="265113" y="250825"/>
            <a:ext cx="587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00"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US" sz="2400" b="1">
                <a:solidFill>
                  <a:srgbClr val="E96D1F"/>
                </a:solidFill>
              </a:rPr>
              <a:t>IS Challenges</a:t>
            </a:r>
            <a:endParaRPr lang="en-US" sz="2000">
              <a:solidFill>
                <a:srgbClr val="005CAB"/>
              </a:solidFill>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331913"/>
            <a:ext cx="5181600" cy="477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Rectangle 3"/>
          <p:cNvSpPr>
            <a:spLocks noChangeArrowheads="1"/>
          </p:cNvSpPr>
          <p:nvPr/>
        </p:nvSpPr>
        <p:spPr bwMode="auto">
          <a:xfrm>
            <a:off x="295275" y="752475"/>
            <a:ext cx="7153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solidFill>
                  <a:srgbClr val="000000"/>
                </a:solidFill>
              </a:rPr>
              <a:t>Technologies by Mainstream Adoption Timeline, Value and Risk</a:t>
            </a:r>
          </a:p>
        </p:txBody>
      </p:sp>
      <p:sp>
        <p:nvSpPr>
          <p:cNvPr id="15366" name="TextBox 4"/>
          <p:cNvSpPr txBox="1">
            <a:spLocks noChangeArrowheads="1"/>
          </p:cNvSpPr>
          <p:nvPr/>
        </p:nvSpPr>
        <p:spPr bwMode="auto">
          <a:xfrm>
            <a:off x="5257800" y="6115050"/>
            <a:ext cx="1819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800">
                <a:solidFill>
                  <a:srgbClr val="000000"/>
                </a:solidFill>
              </a:rPr>
              <a:t>Source: Executiveboard</a:t>
            </a:r>
          </a:p>
        </p:txBody>
      </p:sp>
    </p:spTree>
    <p:extLst>
      <p:ext uri="{BB962C8B-B14F-4D97-AF65-F5344CB8AC3E}">
        <p14:creationId xmlns:p14="http://schemas.microsoft.com/office/powerpoint/2010/main" val="9246467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E099057-4B30-40F3-A96A-8E9FBEA53CA6}" type="slidenum">
              <a:rPr lang="en-US" smtClean="0">
                <a:solidFill>
                  <a:srgbClr val="FFFFFF"/>
                </a:solidFill>
              </a:rPr>
              <a:pPr/>
              <a:t>15</a:t>
            </a:fld>
            <a:endParaRPr lang="en-US" smtClean="0">
              <a:solidFill>
                <a:srgbClr val="FFFFFF"/>
              </a:solidFill>
            </a:endParaRPr>
          </a:p>
        </p:txBody>
      </p:sp>
      <p:sp>
        <p:nvSpPr>
          <p:cNvPr id="16387" name="Rectangle 2"/>
          <p:cNvSpPr txBox="1">
            <a:spLocks noChangeArrowheads="1"/>
          </p:cNvSpPr>
          <p:nvPr/>
        </p:nvSpPr>
        <p:spPr bwMode="auto">
          <a:xfrm>
            <a:off x="265113" y="250825"/>
            <a:ext cx="587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00"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US" sz="2400" b="1">
                <a:solidFill>
                  <a:srgbClr val="E96D1F"/>
                </a:solidFill>
              </a:rPr>
              <a:t>Risk Management Matrix</a:t>
            </a:r>
            <a:endParaRPr lang="en-US" sz="2000">
              <a:solidFill>
                <a:srgbClr val="005CAB"/>
              </a:solidFill>
            </a:endParaRPr>
          </a:p>
        </p:txBody>
      </p:sp>
      <p:graphicFrame>
        <p:nvGraphicFramePr>
          <p:cNvPr id="9" name="Table 8"/>
          <p:cNvGraphicFramePr>
            <a:graphicFrameLocks noGrp="1"/>
          </p:cNvGraphicFramePr>
          <p:nvPr/>
        </p:nvGraphicFramePr>
        <p:xfrm>
          <a:off x="352425" y="1042988"/>
          <a:ext cx="8572500" cy="4500656"/>
        </p:xfrm>
        <a:graphic>
          <a:graphicData uri="http://schemas.openxmlformats.org/drawingml/2006/table">
            <a:tbl>
              <a:tblPr firstRow="1" bandRow="1">
                <a:tableStyleId>{5C22544A-7EE6-4342-B048-85BDC9FD1C3A}</a:tableStyleId>
              </a:tblPr>
              <a:tblGrid>
                <a:gridCol w="835653"/>
                <a:gridCol w="1640847"/>
                <a:gridCol w="1314450"/>
                <a:gridCol w="895350"/>
                <a:gridCol w="1152525"/>
                <a:gridCol w="1447800"/>
                <a:gridCol w="1285875"/>
              </a:tblGrid>
              <a:tr h="370799">
                <a:tc gridSpan="2">
                  <a:txBody>
                    <a:bodyPr/>
                    <a:lstStyle/>
                    <a:p>
                      <a:pPr algn="ctr"/>
                      <a:r>
                        <a:rPr lang="en-US" sz="1200" dirty="0" smtClean="0"/>
                        <a:t>Cloud Use</a:t>
                      </a:r>
                      <a:endParaRPr lang="en-US" sz="1200" dirty="0"/>
                    </a:p>
                  </a:txBody>
                  <a:tcPr marT="45715" marB="45715" anchor="ctr">
                    <a:solidFill>
                      <a:schemeClr val="accent2">
                        <a:lumMod val="75000"/>
                      </a:schemeClr>
                    </a:solidFill>
                  </a:tcPr>
                </a:tc>
                <a:tc hMerge="1">
                  <a:txBody>
                    <a:bodyPr/>
                    <a:lstStyle/>
                    <a:p>
                      <a:endParaRPr lang="en-US"/>
                    </a:p>
                  </a:txBody>
                  <a:tcPr/>
                </a:tc>
                <a:tc>
                  <a:txBody>
                    <a:bodyPr/>
                    <a:lstStyle/>
                    <a:p>
                      <a:pPr algn="ctr"/>
                      <a:r>
                        <a:rPr lang="en-US" sz="1200" dirty="0" smtClean="0"/>
                        <a:t>Data</a:t>
                      </a:r>
                      <a:endParaRPr lang="en-US" sz="1200" dirty="0"/>
                    </a:p>
                  </a:txBody>
                  <a:tcPr marT="45715" marB="45715" anchor="ctr">
                    <a:solidFill>
                      <a:schemeClr val="accent2">
                        <a:lumMod val="75000"/>
                      </a:schemeClr>
                    </a:solidFill>
                  </a:tcPr>
                </a:tc>
                <a:tc>
                  <a:txBody>
                    <a:bodyPr/>
                    <a:lstStyle/>
                    <a:p>
                      <a:pPr algn="ctr"/>
                      <a:r>
                        <a:rPr lang="en-US" sz="1200" dirty="0" smtClean="0"/>
                        <a:t>Risk</a:t>
                      </a:r>
                      <a:endParaRPr lang="en-US" sz="1200" dirty="0"/>
                    </a:p>
                  </a:txBody>
                  <a:tcPr marT="45715" marB="45715" anchor="ctr">
                    <a:solidFill>
                      <a:schemeClr val="accent2">
                        <a:lumMod val="75000"/>
                      </a:schemeClr>
                    </a:solidFill>
                  </a:tcPr>
                </a:tc>
                <a:tc>
                  <a:txBody>
                    <a:bodyPr/>
                    <a:lstStyle/>
                    <a:p>
                      <a:pPr algn="ctr"/>
                      <a:r>
                        <a:rPr lang="en-US" sz="1200" dirty="0" smtClean="0"/>
                        <a:t>Impact</a:t>
                      </a:r>
                      <a:endParaRPr lang="en-US" sz="1200" dirty="0"/>
                    </a:p>
                  </a:txBody>
                  <a:tcPr marT="45715" marB="45715" anchor="ctr">
                    <a:solidFill>
                      <a:schemeClr val="accent2">
                        <a:lumMod val="75000"/>
                      </a:schemeClr>
                    </a:solidFill>
                  </a:tcPr>
                </a:tc>
                <a:tc>
                  <a:txBody>
                    <a:bodyPr/>
                    <a:lstStyle/>
                    <a:p>
                      <a:pPr algn="ctr"/>
                      <a:r>
                        <a:rPr lang="en-US" sz="1200" dirty="0" smtClean="0"/>
                        <a:t>Affected Assets</a:t>
                      </a:r>
                      <a:endParaRPr lang="en-US" sz="1200" dirty="0"/>
                    </a:p>
                  </a:txBody>
                  <a:tcPr marT="45715" marB="45715" anchor="ctr">
                    <a:solidFill>
                      <a:schemeClr val="accent2">
                        <a:lumMod val="75000"/>
                      </a:schemeClr>
                    </a:solidFill>
                  </a:tcPr>
                </a:tc>
                <a:tc>
                  <a:txBody>
                    <a:bodyPr/>
                    <a:lstStyle/>
                    <a:p>
                      <a:pPr algn="ctr"/>
                      <a:r>
                        <a:rPr lang="en-US" sz="1200" dirty="0" smtClean="0"/>
                        <a:t>Overall Rating</a:t>
                      </a:r>
                      <a:endParaRPr lang="en-US" sz="1200" dirty="0"/>
                    </a:p>
                  </a:txBody>
                  <a:tcPr marT="45715" marB="45715" anchor="ctr">
                    <a:solidFill>
                      <a:schemeClr val="accent2">
                        <a:lumMod val="75000"/>
                      </a:schemeClr>
                    </a:solidFill>
                  </a:tcPr>
                </a:tc>
              </a:tr>
              <a:tr h="594330">
                <a:tc>
                  <a:txBody>
                    <a:bodyPr/>
                    <a:lstStyle/>
                    <a:p>
                      <a:r>
                        <a:rPr lang="en-US" sz="1800" b="1" i="0" u="none" strike="noStrike" kern="1200" baseline="0" dirty="0" err="1" smtClean="0">
                          <a:solidFill>
                            <a:schemeClr val="dk1"/>
                          </a:solidFill>
                          <a:latin typeface="+mn-lt"/>
                          <a:ea typeface="+mn-ea"/>
                          <a:cs typeface="+mn-cs"/>
                        </a:rPr>
                        <a:t>SaaS</a:t>
                      </a:r>
                      <a:r>
                        <a:rPr lang="en-US" sz="1800" b="1" i="0" u="none" strike="noStrike" kern="1200" baseline="0" dirty="0" smtClean="0">
                          <a:solidFill>
                            <a:schemeClr val="dk1"/>
                          </a:solidFill>
                          <a:latin typeface="+mn-lt"/>
                          <a:ea typeface="+mn-ea"/>
                          <a:cs typeface="+mn-cs"/>
                        </a:rPr>
                        <a:t> </a:t>
                      </a:r>
                      <a:endParaRPr lang="en-US" sz="1800" dirty="0"/>
                    </a:p>
                  </a:txBody>
                  <a:tcPr marT="45715" marB="45715"/>
                </a:tc>
                <a:tc>
                  <a:txBody>
                    <a:bodyPr/>
                    <a:lstStyle/>
                    <a:p>
                      <a:r>
                        <a:rPr lang="en-US" sz="1200" b="0" dirty="0" smtClean="0"/>
                        <a:t>Collaboration</a:t>
                      </a:r>
                      <a:endParaRPr lang="en-US" sz="1200" b="0" dirty="0"/>
                    </a:p>
                  </a:txBody>
                  <a:tcPr marT="45715" marB="45715" anchor="ctr"/>
                </a:tc>
                <a:tc>
                  <a:txBody>
                    <a:bodyPr/>
                    <a:lstStyle/>
                    <a:p>
                      <a:pPr marL="0" indent="0" algn="l">
                        <a:buFont typeface="Wingdings" pitchFamily="2" charset="2"/>
                        <a:buNone/>
                      </a:pPr>
                      <a:r>
                        <a:rPr lang="en-US" sz="1100" dirty="0" smtClean="0"/>
                        <a:t>Customer  personal sensitive data</a:t>
                      </a:r>
                    </a:p>
                  </a:txBody>
                  <a:tcPr marT="45715" marB="45715" anchor="ctr"/>
                </a:tc>
                <a:tc>
                  <a:txBody>
                    <a:bodyPr/>
                    <a:lstStyle/>
                    <a:p>
                      <a:pPr marL="0" indent="0" algn="ctr">
                        <a:buFont typeface="Wingdings" pitchFamily="2" charset="2"/>
                        <a:buNone/>
                      </a:pPr>
                      <a:r>
                        <a:rPr lang="en-US" sz="1200" dirty="0" smtClean="0"/>
                        <a:t>H </a:t>
                      </a:r>
                      <a:r>
                        <a:rPr lang="en-US" sz="1200" baseline="0" dirty="0" smtClean="0"/>
                        <a:t> -</a:t>
                      </a:r>
                      <a:r>
                        <a:rPr lang="en-US" sz="1200" dirty="0" smtClean="0"/>
                        <a:t> M - L</a:t>
                      </a:r>
                      <a:endParaRPr lang="en-US" sz="1200" dirty="0"/>
                    </a:p>
                  </a:txBody>
                  <a:tcPr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1200" dirty="0" smtClean="0"/>
                        <a:t>H </a:t>
                      </a:r>
                      <a:r>
                        <a:rPr lang="en-US" sz="1200" baseline="0" dirty="0" smtClean="0"/>
                        <a:t> -</a:t>
                      </a:r>
                      <a:r>
                        <a:rPr lang="en-US" sz="1200" dirty="0" smtClean="0"/>
                        <a:t> M - L</a:t>
                      </a:r>
                    </a:p>
                  </a:txBody>
                  <a:tcPr marT="45715" marB="45715" anchor="ctr"/>
                </a:tc>
                <a:tc>
                  <a:txBody>
                    <a:bodyPr/>
                    <a:lstStyle/>
                    <a:p>
                      <a:r>
                        <a:rPr lang="en-US" sz="1100" dirty="0" smtClean="0"/>
                        <a:t>Company reputation</a:t>
                      </a:r>
                    </a:p>
                    <a:p>
                      <a:r>
                        <a:rPr lang="en-US" sz="1100" dirty="0" smtClean="0"/>
                        <a:t>Customer trust</a:t>
                      </a:r>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r>
              <a:tr h="457176">
                <a:tc>
                  <a:txBody>
                    <a:bodyPr/>
                    <a:lstStyle/>
                    <a:p>
                      <a:endParaRPr lang="en-US" sz="1800" dirty="0"/>
                    </a:p>
                  </a:txBody>
                  <a:tcPr marT="45715" marB="45715"/>
                </a:tc>
                <a:tc>
                  <a:txBody>
                    <a:bodyPr/>
                    <a:lstStyle/>
                    <a:p>
                      <a:r>
                        <a:rPr lang="en-US" sz="1200" b="0" dirty="0" smtClean="0"/>
                        <a:t>Enterprise Applications</a:t>
                      </a:r>
                      <a:endParaRPr lang="en-US" sz="1200" b="0" dirty="0"/>
                    </a:p>
                  </a:txBody>
                  <a:tcPr marT="45715" marB="45715" anchor="ctr"/>
                </a:tc>
                <a:tc>
                  <a:txBody>
                    <a:bodyPr/>
                    <a:lstStyle/>
                    <a:p>
                      <a:endParaRPr lang="en-US" sz="1100" dirty="0"/>
                    </a:p>
                  </a:txBody>
                  <a:tcPr marT="45715" marB="45715"/>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endParaRPr lang="en-US" sz="11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r>
              <a:tr h="457176">
                <a:tc>
                  <a:txBody>
                    <a:bodyPr/>
                    <a:lstStyle/>
                    <a:p>
                      <a:endParaRPr lang="en-US" sz="1800" dirty="0"/>
                    </a:p>
                  </a:txBody>
                  <a:tcPr marT="45715" marB="45715"/>
                </a:tc>
                <a:tc>
                  <a:txBody>
                    <a:bodyPr/>
                    <a:lstStyle/>
                    <a:p>
                      <a:r>
                        <a:rPr lang="en-US" sz="1200" b="0" dirty="0" smtClean="0"/>
                        <a:t>Business</a:t>
                      </a:r>
                      <a:r>
                        <a:rPr lang="en-US" sz="1200" b="0" baseline="0" dirty="0" smtClean="0"/>
                        <a:t> Applications</a:t>
                      </a:r>
                      <a:endParaRPr lang="en-US" sz="1200" b="0" dirty="0"/>
                    </a:p>
                  </a:txBody>
                  <a:tcPr marT="45715" marB="45715" anchor="ctr"/>
                </a:tc>
                <a:tc>
                  <a:txBody>
                    <a:bodyPr/>
                    <a:lstStyle/>
                    <a:p>
                      <a:endParaRPr lang="en-US" sz="1100" dirty="0"/>
                    </a:p>
                  </a:txBody>
                  <a:tcPr marT="45715" marB="45715"/>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endParaRPr lang="en-US" sz="11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r>
              <a:tr h="370799">
                <a:tc>
                  <a:txBody>
                    <a:bodyPr/>
                    <a:lstStyle/>
                    <a:p>
                      <a:r>
                        <a:rPr lang="en-US" sz="1800" b="1" i="0" u="none" strike="noStrike" kern="1200" baseline="0" dirty="0" err="1" smtClean="0">
                          <a:solidFill>
                            <a:schemeClr val="dk1"/>
                          </a:solidFill>
                          <a:latin typeface="+mn-lt"/>
                          <a:ea typeface="+mn-ea"/>
                          <a:cs typeface="+mn-cs"/>
                        </a:rPr>
                        <a:t>PaaS</a:t>
                      </a:r>
                      <a:r>
                        <a:rPr lang="en-US" sz="1800" b="1" i="0" u="none" strike="noStrike" kern="1200" baseline="0" dirty="0" smtClean="0">
                          <a:solidFill>
                            <a:schemeClr val="dk1"/>
                          </a:solidFill>
                          <a:latin typeface="+mn-lt"/>
                          <a:ea typeface="+mn-ea"/>
                          <a:cs typeface="+mn-cs"/>
                        </a:rPr>
                        <a:t> </a:t>
                      </a:r>
                      <a:endParaRPr lang="en-US" sz="1800" dirty="0"/>
                    </a:p>
                  </a:txBody>
                  <a:tcPr marT="45715" marB="45715"/>
                </a:tc>
                <a:tc>
                  <a:txBody>
                    <a:bodyPr/>
                    <a:lstStyle/>
                    <a:p>
                      <a:r>
                        <a:rPr lang="en-US" sz="1200" b="0" dirty="0" smtClean="0"/>
                        <a:t>Web 2.0 Applications</a:t>
                      </a:r>
                      <a:endParaRPr lang="en-US" sz="1200" b="0" dirty="0"/>
                    </a:p>
                  </a:txBody>
                  <a:tcPr marT="45715" marB="45715" anchor="ctr"/>
                </a:tc>
                <a:tc>
                  <a:txBody>
                    <a:bodyPr/>
                    <a:lstStyle/>
                    <a:p>
                      <a:endParaRPr lang="en-US" sz="1100" dirty="0"/>
                    </a:p>
                  </a:txBody>
                  <a:tcPr marT="45715" marB="45715"/>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endParaRPr lang="en-US" sz="11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r>
              <a:tr h="594330">
                <a:tc>
                  <a:txBody>
                    <a:bodyPr/>
                    <a:lstStyle/>
                    <a:p>
                      <a:endParaRPr lang="en-US" sz="1800" dirty="0"/>
                    </a:p>
                  </a:txBody>
                  <a:tcPr marT="45715" marB="45715"/>
                </a:tc>
                <a:tc>
                  <a:txBody>
                    <a:bodyPr/>
                    <a:lstStyle/>
                    <a:p>
                      <a:r>
                        <a:rPr lang="en-US" sz="1200" b="0" dirty="0" smtClean="0"/>
                        <a:t>Databases</a:t>
                      </a:r>
                      <a:endParaRPr lang="en-US" sz="1200" b="0" dirty="0"/>
                    </a:p>
                  </a:txBody>
                  <a:tcPr marT="45715" marB="45715" anchor="ctr"/>
                </a:tc>
                <a:tc>
                  <a:txBody>
                    <a:bodyPr/>
                    <a:lstStyle/>
                    <a:p>
                      <a:endParaRPr lang="en-US" sz="1100" dirty="0"/>
                    </a:p>
                  </a:txBody>
                  <a:tcPr marT="45715" marB="45715"/>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endParaRPr lang="en-US" sz="1100" b="0" i="0" u="none" strike="noStrike" kern="1200" baseline="0" dirty="0" smtClean="0">
                        <a:solidFill>
                          <a:schemeClr val="dk1"/>
                        </a:solidFill>
                        <a:latin typeface="+mn-lt"/>
                        <a:ea typeface="+mn-ea"/>
                        <a:cs typeface="+mn-cs"/>
                      </a:endParaRPr>
                    </a:p>
                    <a:p>
                      <a:r>
                        <a:rPr lang="en-US" sz="1100" b="0" i="0" u="none" strike="noStrike" kern="1200" baseline="0" dirty="0" smtClean="0">
                          <a:solidFill>
                            <a:schemeClr val="dk1"/>
                          </a:solidFill>
                          <a:latin typeface="+mn-lt"/>
                          <a:ea typeface="+mn-ea"/>
                          <a:cs typeface="+mn-cs"/>
                        </a:rPr>
                        <a:t>HR data </a:t>
                      </a:r>
                    </a:p>
                    <a:p>
                      <a:r>
                        <a:rPr lang="en-US" sz="1100" b="0" i="0" u="none" strike="noStrike" kern="1200" baseline="0" dirty="0" smtClean="0">
                          <a:solidFill>
                            <a:schemeClr val="dk1"/>
                          </a:solidFill>
                          <a:latin typeface="+mn-lt"/>
                          <a:ea typeface="+mn-ea"/>
                          <a:cs typeface="+mn-cs"/>
                        </a:rPr>
                        <a:t>	</a:t>
                      </a:r>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r>
              <a:tr h="370799">
                <a:tc>
                  <a:txBody>
                    <a:bodyPr/>
                    <a:lstStyle/>
                    <a:p>
                      <a:endParaRPr lang="en-US" sz="1800" dirty="0"/>
                    </a:p>
                  </a:txBody>
                  <a:tcPr marT="45715" marB="45715"/>
                </a:tc>
                <a:tc>
                  <a:txBody>
                    <a:bodyPr/>
                    <a:lstStyle/>
                    <a:p>
                      <a:r>
                        <a:rPr lang="en-US" sz="1200" b="0" dirty="0" smtClean="0"/>
                        <a:t>Middleware</a:t>
                      </a:r>
                      <a:endParaRPr lang="en-US" sz="1200" b="0" dirty="0"/>
                    </a:p>
                  </a:txBody>
                  <a:tcPr marT="45715" marB="45715" anchor="ctr"/>
                </a:tc>
                <a:tc>
                  <a:txBody>
                    <a:bodyPr/>
                    <a:lstStyle/>
                    <a:p>
                      <a:endParaRPr lang="en-US" sz="1100" dirty="0"/>
                    </a:p>
                  </a:txBody>
                  <a:tcPr marT="45715" marB="45715"/>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endParaRPr lang="en-US" sz="11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r>
              <a:tr h="457176">
                <a:tc>
                  <a:txBody>
                    <a:bodyPr/>
                    <a:lstStyle/>
                    <a:p>
                      <a:r>
                        <a:rPr lang="en-US" sz="1800" b="1" i="0" u="none" strike="noStrike" kern="1200" baseline="0" dirty="0" err="1" smtClean="0">
                          <a:solidFill>
                            <a:schemeClr val="dk1"/>
                          </a:solidFill>
                          <a:latin typeface="+mn-lt"/>
                          <a:ea typeface="+mn-ea"/>
                          <a:cs typeface="+mn-cs"/>
                        </a:rPr>
                        <a:t>IaaS</a:t>
                      </a:r>
                      <a:endParaRPr lang="en-US" sz="1800" dirty="0"/>
                    </a:p>
                  </a:txBody>
                  <a:tcPr marT="45715" marB="45715"/>
                </a:tc>
                <a:tc>
                  <a:txBody>
                    <a:bodyPr/>
                    <a:lstStyle/>
                    <a:p>
                      <a:r>
                        <a:rPr lang="en-US" sz="1200" b="0" dirty="0" smtClean="0"/>
                        <a:t>Storage, Servers, Networks</a:t>
                      </a:r>
                      <a:endParaRPr lang="en-US" sz="1200" b="0" dirty="0"/>
                    </a:p>
                  </a:txBody>
                  <a:tcPr marT="45715" marB="45715" anchor="ctr"/>
                </a:tc>
                <a:tc>
                  <a:txBody>
                    <a:bodyPr/>
                    <a:lstStyle/>
                    <a:p>
                      <a:endParaRPr lang="en-US" sz="1100" dirty="0"/>
                    </a:p>
                  </a:txBody>
                  <a:tcPr marT="45715" marB="45715"/>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r>
                        <a:rPr lang="en-US" sz="1100" dirty="0" smtClean="0"/>
                        <a:t>Online Banking</a:t>
                      </a:r>
                      <a:endParaRPr lang="en-US" sz="11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r>
              <a:tr h="457176">
                <a:tc>
                  <a:txBody>
                    <a:bodyPr/>
                    <a:lstStyle/>
                    <a:p>
                      <a:endParaRPr lang="en-US" sz="1800" dirty="0"/>
                    </a:p>
                  </a:txBody>
                  <a:tcPr marT="45715" marB="45715"/>
                </a:tc>
                <a:tc>
                  <a:txBody>
                    <a:bodyPr/>
                    <a:lstStyle/>
                    <a:p>
                      <a:r>
                        <a:rPr lang="en-US" sz="1200" b="0" dirty="0" smtClean="0"/>
                        <a:t>Production custom applications</a:t>
                      </a:r>
                      <a:endParaRPr lang="en-US" sz="1200" b="0" dirty="0"/>
                    </a:p>
                  </a:txBody>
                  <a:tcPr marT="45715" marB="45715" anchor="ctr"/>
                </a:tc>
                <a:tc>
                  <a:txBody>
                    <a:bodyPr/>
                    <a:lstStyle/>
                    <a:p>
                      <a:endParaRPr lang="en-US" sz="1100" dirty="0"/>
                    </a:p>
                  </a:txBody>
                  <a:tcPr marT="45715" marB="45715"/>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endParaRPr lang="en-US" sz="1100" dirty="0"/>
                    </a:p>
                  </a:txBody>
                  <a:tcPr marT="45715" marB="45715" anchor="ctr"/>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r>
              <a:tr h="370799">
                <a:tc>
                  <a:txBody>
                    <a:bodyPr/>
                    <a:lstStyle/>
                    <a:p>
                      <a:endParaRPr lang="en-US" sz="1800" dirty="0"/>
                    </a:p>
                  </a:txBody>
                  <a:tcPr marT="45715" marB="45715"/>
                </a:tc>
                <a:tc>
                  <a:txBody>
                    <a:bodyPr/>
                    <a:lstStyle/>
                    <a:p>
                      <a:r>
                        <a:rPr lang="en-US" sz="1200" b="0" dirty="0" smtClean="0"/>
                        <a:t>on-demand services</a:t>
                      </a:r>
                      <a:endParaRPr lang="en-US" sz="1200" b="0" dirty="0"/>
                    </a:p>
                  </a:txBody>
                  <a:tcPr marT="45715" marB="45715" anchor="ctr"/>
                </a:tc>
                <a:tc>
                  <a:txBody>
                    <a:bodyPr/>
                    <a:lstStyle/>
                    <a:p>
                      <a:endParaRPr lang="en-US" sz="1100" dirty="0"/>
                    </a:p>
                  </a:txBody>
                  <a:tcPr marT="45715" marB="45715"/>
                </a:tc>
                <a:tc>
                  <a:txBody>
                    <a:bodyPr/>
                    <a:lstStyle/>
                    <a:p>
                      <a:pPr marL="0" indent="0" algn="ctr">
                        <a:buFont typeface="Wingdings" pitchFamily="2" charset="2"/>
                        <a:buNone/>
                      </a:pPr>
                      <a:r>
                        <a:rPr lang="en-US" sz="1200" smtClean="0"/>
                        <a:t>H </a:t>
                      </a:r>
                      <a:r>
                        <a:rPr lang="en-US" sz="1200" baseline="0" smtClean="0"/>
                        <a:t> -</a:t>
                      </a:r>
                      <a:r>
                        <a:rPr lang="en-US" sz="1200" smtClean="0"/>
                        <a:t> M - L</a:t>
                      </a:r>
                      <a:endParaRPr lang="en-US" sz="1200" dirty="0"/>
                    </a:p>
                  </a:txBody>
                  <a:tcPr marT="45715" marB="45715" anchor="ctr"/>
                </a:tc>
                <a:tc>
                  <a:txBody>
                    <a:bodyPr/>
                    <a:lstStyle/>
                    <a:p>
                      <a:pPr marL="0" indent="0" algn="ctr">
                        <a:buFont typeface="Wingdings" pitchFamily="2" charset="2"/>
                        <a:buNone/>
                      </a:pPr>
                      <a:r>
                        <a:rPr lang="en-US" sz="1200" dirty="0" smtClean="0"/>
                        <a:t>H </a:t>
                      </a:r>
                      <a:r>
                        <a:rPr lang="en-US" sz="1200" baseline="0" dirty="0" smtClean="0"/>
                        <a:t> -</a:t>
                      </a:r>
                      <a:r>
                        <a:rPr lang="en-US" sz="1200" dirty="0" smtClean="0"/>
                        <a:t> M - L</a:t>
                      </a:r>
                      <a:endParaRPr lang="en-US" sz="1200" dirty="0"/>
                    </a:p>
                  </a:txBody>
                  <a:tcPr marT="45715" marB="45715" anchor="ctr"/>
                </a:tc>
                <a:tc>
                  <a:txBody>
                    <a:bodyPr/>
                    <a:lstStyle/>
                    <a:p>
                      <a:endParaRPr lang="en-US" sz="1100" dirty="0"/>
                    </a:p>
                  </a:txBody>
                  <a:tcPr marT="45715" marB="45715" anchor="ctr"/>
                </a:tc>
                <a:tc>
                  <a:txBody>
                    <a:bodyPr/>
                    <a:lstStyle/>
                    <a:p>
                      <a:pPr marL="0" indent="0" algn="ctr">
                        <a:buFont typeface="Wingdings" pitchFamily="2" charset="2"/>
                        <a:buNone/>
                      </a:pPr>
                      <a:r>
                        <a:rPr lang="en-US" sz="1200" dirty="0" smtClean="0"/>
                        <a:t>H </a:t>
                      </a:r>
                      <a:r>
                        <a:rPr lang="en-US" sz="1200" baseline="0" dirty="0" smtClean="0"/>
                        <a:t> -</a:t>
                      </a:r>
                      <a:r>
                        <a:rPr lang="en-US" sz="1200" dirty="0" smtClean="0"/>
                        <a:t> M - L</a:t>
                      </a:r>
                      <a:endParaRPr lang="en-US" sz="1200" dirty="0"/>
                    </a:p>
                  </a:txBody>
                  <a:tcPr marT="45715" marB="45715" anchor="ctr"/>
                </a:tc>
              </a:tr>
            </a:tbl>
          </a:graphicData>
        </a:graphic>
      </p:graphicFrame>
    </p:spTree>
    <p:extLst>
      <p:ext uri="{BB962C8B-B14F-4D97-AF65-F5344CB8AC3E}">
        <p14:creationId xmlns:p14="http://schemas.microsoft.com/office/powerpoint/2010/main" val="26274349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A158367-8195-49F7-BE08-C7953EA71AB2}" type="slidenum">
              <a:rPr lang="en-US" smtClean="0">
                <a:solidFill>
                  <a:srgbClr val="FFFFFF"/>
                </a:solidFill>
              </a:rPr>
              <a:pPr/>
              <a:t>16</a:t>
            </a:fld>
            <a:endParaRPr lang="en-US" smtClean="0">
              <a:solidFill>
                <a:srgbClr val="FFFFFF"/>
              </a:solidFill>
            </a:endParaRPr>
          </a:p>
        </p:txBody>
      </p:sp>
      <p:sp>
        <p:nvSpPr>
          <p:cNvPr id="5" name="Rectangle 2"/>
          <p:cNvSpPr txBox="1">
            <a:spLocks noChangeArrowheads="1"/>
          </p:cNvSpPr>
          <p:nvPr/>
        </p:nvSpPr>
        <p:spPr bwMode="auto">
          <a:xfrm>
            <a:off x="236538" y="327025"/>
            <a:ext cx="58785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00"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defRPr/>
            </a:pPr>
            <a:r>
              <a:rPr lang="en-US" sz="2400" b="1" dirty="0" smtClean="0">
                <a:solidFill>
                  <a:srgbClr val="E96D1F"/>
                </a:solidFill>
              </a:rPr>
              <a:t>Security Considerations in the Cloud</a:t>
            </a:r>
          </a:p>
          <a:p>
            <a:pPr eaLnBrk="1" fontAlgn="base" hangingPunct="1">
              <a:spcBef>
                <a:spcPct val="0"/>
              </a:spcBef>
              <a:spcAft>
                <a:spcPct val="0"/>
              </a:spcAft>
              <a:buFont typeface="Wingdings" pitchFamily="2" charset="2"/>
              <a:buNone/>
              <a:defRPr/>
            </a:pPr>
            <a:r>
              <a:rPr lang="en-US" sz="2000" b="1" dirty="0" smtClean="0">
                <a:solidFill>
                  <a:srgbClr val="D6D6D6">
                    <a:lumMod val="50000"/>
                  </a:srgbClr>
                </a:solidFill>
              </a:rPr>
              <a:t>Final Notes</a:t>
            </a:r>
            <a:endParaRPr lang="en-US" sz="2000" dirty="0" smtClean="0">
              <a:solidFill>
                <a:srgbClr val="D6D6D6">
                  <a:lumMod val="50000"/>
                </a:srgbClr>
              </a:solidFill>
            </a:endParaRPr>
          </a:p>
        </p:txBody>
      </p:sp>
      <p:sp>
        <p:nvSpPr>
          <p:cNvPr id="17412" name="TextBox 5"/>
          <p:cNvSpPr txBox="1">
            <a:spLocks noChangeArrowheads="1"/>
          </p:cNvSpPr>
          <p:nvPr/>
        </p:nvSpPr>
        <p:spPr bwMode="auto">
          <a:xfrm>
            <a:off x="371475" y="1143000"/>
            <a:ext cx="84963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buClr>
                <a:srgbClr val="E96D1F"/>
              </a:buClr>
              <a:buFont typeface="Arial" pitchFamily="34" charset="0"/>
              <a:buChar char="•"/>
            </a:pPr>
            <a:r>
              <a:rPr lang="en-US" sz="1400">
                <a:solidFill>
                  <a:srgbClr val="000000"/>
                </a:solidFill>
              </a:rPr>
              <a:t>Evaluating the feasibility of outsourcing to a cloud-computing service provider  is an important part of the due diligence vendor risk management process. It is important to look beyond benefits, and make sure  risk assessments are performed on the elements specific to that service.</a:t>
            </a:r>
          </a:p>
          <a:p>
            <a:pPr eaLnBrk="1" fontAlgn="base" hangingPunct="1">
              <a:spcBef>
                <a:spcPct val="0"/>
              </a:spcBef>
              <a:spcAft>
                <a:spcPts val="600"/>
              </a:spcAft>
              <a:buClr>
                <a:srgbClr val="E96D1F"/>
              </a:buClr>
              <a:buFont typeface="Arial" pitchFamily="34" charset="0"/>
              <a:buChar char="•"/>
            </a:pPr>
            <a:r>
              <a:rPr lang="en-US" sz="1400">
                <a:solidFill>
                  <a:srgbClr val="000000"/>
                </a:solidFill>
              </a:rPr>
              <a:t>Depending on the type of service and the needs, minimum considerations for ensuring data in the cloud is secure. The following are best industry practices when considering using the Cloud:</a:t>
            </a:r>
          </a:p>
        </p:txBody>
      </p:sp>
      <p:sp>
        <p:nvSpPr>
          <p:cNvPr id="7" name="Rectangle 6"/>
          <p:cNvSpPr/>
          <p:nvPr/>
        </p:nvSpPr>
        <p:spPr>
          <a:xfrm>
            <a:off x="371475" y="2570163"/>
            <a:ext cx="4343400" cy="3724275"/>
          </a:xfrm>
          <a:prstGeom prst="rect">
            <a:avLst/>
          </a:prstGeom>
        </p:spPr>
        <p:txBody>
          <a:bodyPr>
            <a:spAutoFit/>
          </a:bodyPr>
          <a:lstStyle/>
          <a:p>
            <a:pPr marL="171450" indent="-171450" fontAlgn="base">
              <a:spcBef>
                <a:spcPts val="300"/>
              </a:spcBef>
              <a:buClr>
                <a:srgbClr val="E96D1F"/>
              </a:buClr>
              <a:buFont typeface="Arial" pitchFamily="34" charset="0"/>
              <a:buChar char="•"/>
              <a:defRPr/>
            </a:pPr>
            <a:r>
              <a:rPr lang="en-US" sz="1200" b="1" dirty="0">
                <a:solidFill>
                  <a:srgbClr val="000000"/>
                </a:solidFill>
              </a:rPr>
              <a:t>Data classification</a:t>
            </a:r>
            <a:r>
              <a:rPr lang="en-US" sz="1200" dirty="0">
                <a:solidFill>
                  <a:srgbClr val="000000"/>
                </a:solidFill>
              </a:rPr>
              <a:t>: </a:t>
            </a:r>
          </a:p>
          <a:p>
            <a:pPr marL="400050" lvl="1" indent="-228600" fontAlgn="base">
              <a:spcBef>
                <a:spcPts val="300"/>
              </a:spcBef>
              <a:buClr>
                <a:srgbClr val="E96D1F"/>
              </a:buClr>
              <a:buFont typeface="Arial" pitchFamily="34" charset="0"/>
              <a:buChar char="•"/>
              <a:defRPr/>
            </a:pPr>
            <a:r>
              <a:rPr lang="en-US" sz="1200" dirty="0">
                <a:solidFill>
                  <a:srgbClr val="000000"/>
                </a:solidFill>
              </a:rPr>
              <a:t>How sensitive is the data that will be placed in the cloud (e.g., confidential, critical, public) and what controls should be in place to ensure it is properly protected? </a:t>
            </a:r>
          </a:p>
          <a:p>
            <a:pPr marL="171450" indent="-171450" fontAlgn="base">
              <a:spcBef>
                <a:spcPts val="300"/>
              </a:spcBef>
              <a:buClr>
                <a:srgbClr val="E96D1F"/>
              </a:buClr>
              <a:buFont typeface="Arial" pitchFamily="34" charset="0"/>
              <a:buChar char="•"/>
              <a:defRPr/>
            </a:pPr>
            <a:r>
              <a:rPr lang="en-US" sz="1200" b="1" dirty="0">
                <a:solidFill>
                  <a:srgbClr val="000000"/>
                </a:solidFill>
              </a:rPr>
              <a:t>Data segregation</a:t>
            </a:r>
            <a:r>
              <a:rPr lang="en-US" sz="1200" dirty="0">
                <a:solidFill>
                  <a:srgbClr val="000000"/>
                </a:solidFill>
              </a:rPr>
              <a:t>: </a:t>
            </a:r>
          </a:p>
          <a:p>
            <a:pPr marL="400050" lvl="1" indent="-228600" fontAlgn="base">
              <a:spcBef>
                <a:spcPts val="300"/>
              </a:spcBef>
              <a:buClr>
                <a:srgbClr val="E96D1F"/>
              </a:buClr>
              <a:buFont typeface="Arial" pitchFamily="34" charset="0"/>
              <a:buChar char="•"/>
              <a:defRPr/>
            </a:pPr>
            <a:r>
              <a:rPr lang="en-US" sz="1200" dirty="0">
                <a:solidFill>
                  <a:srgbClr val="000000"/>
                </a:solidFill>
              </a:rPr>
              <a:t>What controls does the service provider have to ensure the integrity and confidentiality of the your company’s data?</a:t>
            </a:r>
          </a:p>
          <a:p>
            <a:pPr marL="171450" indent="-171450" fontAlgn="base">
              <a:spcBef>
                <a:spcPts val="300"/>
              </a:spcBef>
              <a:buClr>
                <a:srgbClr val="E96D1F"/>
              </a:buClr>
              <a:buFont typeface="Arial" pitchFamily="34" charset="0"/>
              <a:buChar char="•"/>
              <a:defRPr/>
            </a:pPr>
            <a:r>
              <a:rPr lang="en-US" sz="1200" b="1" dirty="0">
                <a:solidFill>
                  <a:srgbClr val="000000"/>
                </a:solidFill>
              </a:rPr>
              <a:t>Recoverability and Business Continuity Planning</a:t>
            </a:r>
            <a:r>
              <a:rPr lang="en-US" sz="1200" dirty="0">
                <a:solidFill>
                  <a:srgbClr val="000000"/>
                </a:solidFill>
              </a:rPr>
              <a:t>: </a:t>
            </a:r>
          </a:p>
          <a:p>
            <a:pPr marL="400050" indent="-228600" fontAlgn="base">
              <a:spcBef>
                <a:spcPts val="300"/>
              </a:spcBef>
              <a:buClr>
                <a:srgbClr val="E96D1F"/>
              </a:buClr>
              <a:buFont typeface="Arial" pitchFamily="34" charset="0"/>
              <a:buChar char="•"/>
              <a:defRPr/>
            </a:pPr>
            <a:r>
              <a:rPr lang="en-US" sz="1200" dirty="0">
                <a:solidFill>
                  <a:srgbClr val="000000"/>
                </a:solidFill>
              </a:rPr>
              <a:t>How will the service provider respond to disasters and ensure continued service? </a:t>
            </a:r>
          </a:p>
          <a:p>
            <a:pPr marL="171450" indent="-171450" fontAlgn="base">
              <a:spcBef>
                <a:spcPts val="300"/>
              </a:spcBef>
              <a:buClr>
                <a:srgbClr val="E96D1F"/>
              </a:buClr>
              <a:buFont typeface="Arial" pitchFamily="34" charset="0"/>
              <a:buChar char="•"/>
              <a:defRPr/>
            </a:pPr>
            <a:r>
              <a:rPr lang="en-US" sz="1200" b="1" dirty="0">
                <a:solidFill>
                  <a:srgbClr val="000000"/>
                </a:solidFill>
              </a:rPr>
              <a:t>Vendor Risk management:</a:t>
            </a:r>
          </a:p>
          <a:p>
            <a:pPr marL="400050" lvl="1" indent="-228600" fontAlgn="base">
              <a:spcBef>
                <a:spcPts val="300"/>
              </a:spcBef>
              <a:buClr>
                <a:srgbClr val="E96D1F"/>
              </a:buClr>
              <a:buFont typeface="Arial" pitchFamily="34" charset="0"/>
              <a:buChar char="•"/>
              <a:defRPr/>
            </a:pPr>
            <a:r>
              <a:rPr lang="en-US" sz="1200" dirty="0">
                <a:solidFill>
                  <a:srgbClr val="000000"/>
                </a:solidFill>
              </a:rPr>
              <a:t>Important part of the risk mitigation is to evaluate contracts and service level agreements are specific as to the ownership, location(s) and format(s) of data, and dispute resolution. Additionally, review of the data decommissioning practices.</a:t>
            </a:r>
            <a:endParaRPr lang="en-US" sz="1200" b="1" dirty="0">
              <a:solidFill>
                <a:srgbClr val="000000"/>
              </a:solidFill>
            </a:endParaRPr>
          </a:p>
          <a:p>
            <a:pPr marL="742950" lvl="1" indent="-171450" fontAlgn="base">
              <a:spcBef>
                <a:spcPts val="300"/>
              </a:spcBef>
              <a:buFont typeface="Arial" pitchFamily="34" charset="0"/>
              <a:buChar char="•"/>
              <a:defRPr/>
            </a:pPr>
            <a:endParaRPr lang="en-US" sz="1200" dirty="0">
              <a:solidFill>
                <a:srgbClr val="000000"/>
              </a:solidFill>
            </a:endParaRPr>
          </a:p>
        </p:txBody>
      </p:sp>
      <p:sp>
        <p:nvSpPr>
          <p:cNvPr id="17414" name="Rectangle 7"/>
          <p:cNvSpPr>
            <a:spLocks noChangeArrowheads="1"/>
          </p:cNvSpPr>
          <p:nvPr/>
        </p:nvSpPr>
        <p:spPr bwMode="auto">
          <a:xfrm>
            <a:off x="4752975" y="2646363"/>
            <a:ext cx="42957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fontAlgn="base">
              <a:spcBef>
                <a:spcPts val="300"/>
              </a:spcBef>
              <a:spcAft>
                <a:spcPct val="0"/>
              </a:spcAft>
              <a:buClr>
                <a:srgbClr val="E96D1F"/>
              </a:buClr>
              <a:buFont typeface="Arial" pitchFamily="34" charset="0"/>
              <a:buChar char="•"/>
            </a:pPr>
            <a:r>
              <a:rPr lang="en-US" sz="1200" b="1">
                <a:solidFill>
                  <a:srgbClr val="000000"/>
                </a:solidFill>
              </a:rPr>
              <a:t>Audit:</a:t>
            </a:r>
          </a:p>
          <a:p>
            <a:pPr marL="400050" lvl="1" indent="-228600" fontAlgn="base">
              <a:spcBef>
                <a:spcPts val="300"/>
              </a:spcBef>
              <a:spcAft>
                <a:spcPct val="0"/>
              </a:spcAft>
              <a:buClr>
                <a:srgbClr val="E96D1F"/>
              </a:buClr>
              <a:buFont typeface="Arial" pitchFamily="34" charset="0"/>
              <a:buChar char="•"/>
            </a:pPr>
            <a:r>
              <a:rPr lang="en-US" sz="1200">
                <a:solidFill>
                  <a:srgbClr val="000000"/>
                </a:solidFill>
              </a:rPr>
              <a:t>Auditors must conduct periodic audits to assess whether the controls are functioning appropriately. </a:t>
            </a:r>
            <a:endParaRPr lang="en-US" sz="1200" b="1">
              <a:solidFill>
                <a:srgbClr val="000000"/>
              </a:solidFill>
            </a:endParaRPr>
          </a:p>
          <a:p>
            <a:pPr marL="171450" indent="-171450" fontAlgn="base">
              <a:spcBef>
                <a:spcPts val="300"/>
              </a:spcBef>
              <a:spcAft>
                <a:spcPct val="0"/>
              </a:spcAft>
              <a:buClr>
                <a:srgbClr val="E96D1F"/>
              </a:buClr>
              <a:buFont typeface="Arial" pitchFamily="34" charset="0"/>
              <a:buChar char="•"/>
            </a:pPr>
            <a:r>
              <a:rPr lang="en-US" sz="1200" b="1">
                <a:solidFill>
                  <a:srgbClr val="000000"/>
                </a:solidFill>
              </a:rPr>
              <a:t>Information Security:</a:t>
            </a:r>
          </a:p>
          <a:p>
            <a:pPr marL="400050" lvl="1" indent="-228600" fontAlgn="base">
              <a:spcBef>
                <a:spcPts val="300"/>
              </a:spcBef>
              <a:spcAft>
                <a:spcPct val="0"/>
              </a:spcAft>
              <a:buClr>
                <a:srgbClr val="E96D1F"/>
              </a:buClr>
              <a:buFont typeface="Arial" pitchFamily="34" charset="0"/>
              <a:buChar char="•"/>
            </a:pPr>
            <a:r>
              <a:rPr lang="en-US" sz="1200">
                <a:solidFill>
                  <a:srgbClr val="000000"/>
                </a:solidFill>
              </a:rPr>
              <a:t>Organizations may need to revise their information security policies, standards, and practices to incorporate the activities related to a cloud computing service provider. </a:t>
            </a:r>
            <a:endParaRPr lang="en-US" sz="1200" b="1">
              <a:solidFill>
                <a:srgbClr val="000000"/>
              </a:solidFill>
            </a:endParaRPr>
          </a:p>
          <a:p>
            <a:pPr marL="171450" indent="-171450" fontAlgn="base">
              <a:spcBef>
                <a:spcPts val="300"/>
              </a:spcBef>
              <a:spcAft>
                <a:spcPts val="300"/>
              </a:spcAft>
              <a:buClr>
                <a:srgbClr val="E96D1F"/>
              </a:buClr>
              <a:buFont typeface="Arial" pitchFamily="34" charset="0"/>
              <a:buChar char="•"/>
            </a:pPr>
            <a:r>
              <a:rPr lang="en-US" sz="1200" b="1">
                <a:solidFill>
                  <a:srgbClr val="000000"/>
                </a:solidFill>
              </a:rPr>
              <a:t>Legal, Regulatory, and Reputational Considerations:</a:t>
            </a:r>
          </a:p>
          <a:p>
            <a:pPr marL="400050" lvl="1" indent="-228600" fontAlgn="base">
              <a:spcBef>
                <a:spcPts val="300"/>
              </a:spcBef>
              <a:spcAft>
                <a:spcPts val="300"/>
              </a:spcAft>
              <a:buClr>
                <a:srgbClr val="E96D1F"/>
              </a:buClr>
              <a:buFont typeface="Arial" pitchFamily="34" charset="0"/>
              <a:buChar char="•"/>
            </a:pPr>
            <a:r>
              <a:rPr lang="en-US" sz="1200">
                <a:solidFill>
                  <a:srgbClr val="000000"/>
                </a:solidFill>
              </a:rPr>
              <a:t>Important considerations for financial institutions before deploying a public cloud computing model include clearly identifying and mitigating legal, regulatory, and reputational risks. </a:t>
            </a:r>
            <a:endParaRPr lang="en-US" sz="1200" b="1">
              <a:solidFill>
                <a:srgbClr val="000000"/>
              </a:solidFill>
            </a:endParaRPr>
          </a:p>
        </p:txBody>
      </p:sp>
      <p:cxnSp>
        <p:nvCxnSpPr>
          <p:cNvPr id="10" name="Straight Connector 9"/>
          <p:cNvCxnSpPr/>
          <p:nvPr/>
        </p:nvCxnSpPr>
        <p:spPr>
          <a:xfrm flipH="1">
            <a:off x="4733925" y="2570163"/>
            <a:ext cx="19050" cy="35448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8273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6B1934C-7192-4D11-A209-1A384281D294}" type="slidenum">
              <a:rPr lang="en-US" smtClean="0">
                <a:solidFill>
                  <a:srgbClr val="FFFFFF"/>
                </a:solidFill>
              </a:rPr>
              <a:pPr/>
              <a:t>17</a:t>
            </a:fld>
            <a:endParaRPr lang="en-US" smtClean="0">
              <a:solidFill>
                <a:srgbClr val="FFFFFF"/>
              </a:solidFill>
            </a:endParaRPr>
          </a:p>
        </p:txBody>
      </p:sp>
      <p:sp>
        <p:nvSpPr>
          <p:cNvPr id="18435" name="Rectangle 2"/>
          <p:cNvSpPr txBox="1">
            <a:spLocks noChangeArrowheads="1"/>
          </p:cNvSpPr>
          <p:nvPr/>
        </p:nvSpPr>
        <p:spPr bwMode="auto">
          <a:xfrm>
            <a:off x="265113" y="250825"/>
            <a:ext cx="587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00"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US" sz="2400" b="1">
                <a:solidFill>
                  <a:srgbClr val="E96D1F"/>
                </a:solidFill>
              </a:rPr>
              <a:t>References</a:t>
            </a:r>
          </a:p>
        </p:txBody>
      </p:sp>
      <p:sp>
        <p:nvSpPr>
          <p:cNvPr id="6" name="TextBox 5"/>
          <p:cNvSpPr txBox="1"/>
          <p:nvPr/>
        </p:nvSpPr>
        <p:spPr>
          <a:xfrm>
            <a:off x="495300" y="1143000"/>
            <a:ext cx="7905750" cy="3970338"/>
          </a:xfrm>
          <a:prstGeom prst="rect">
            <a:avLst/>
          </a:prstGeom>
          <a:noFill/>
        </p:spPr>
        <p:txBody>
          <a:bodyPr>
            <a:spAutoFit/>
          </a:bodyPr>
          <a:lstStyle/>
          <a:p>
            <a:pPr marL="285750" indent="-285750" fontAlgn="base">
              <a:lnSpc>
                <a:spcPct val="150000"/>
              </a:lnSpc>
              <a:spcBef>
                <a:spcPct val="0"/>
              </a:spcBef>
              <a:spcAft>
                <a:spcPct val="0"/>
              </a:spcAft>
              <a:buFont typeface="Arial" pitchFamily="34" charset="0"/>
              <a:buChar char="-"/>
              <a:defRPr/>
            </a:pPr>
            <a:r>
              <a:rPr lang="en-US" sz="1400" dirty="0">
                <a:solidFill>
                  <a:srgbClr val="000000"/>
                </a:solidFill>
              </a:rPr>
              <a:t>FFIEC Guidance Cloud Computing</a:t>
            </a:r>
          </a:p>
          <a:p>
            <a:pPr marL="285750" indent="-285750" fontAlgn="base">
              <a:lnSpc>
                <a:spcPct val="150000"/>
              </a:lnSpc>
              <a:spcBef>
                <a:spcPct val="0"/>
              </a:spcBef>
              <a:spcAft>
                <a:spcPct val="0"/>
              </a:spcAft>
              <a:buFont typeface="Arial" pitchFamily="34" charset="0"/>
              <a:buChar char="-"/>
              <a:defRPr/>
            </a:pPr>
            <a:r>
              <a:rPr lang="en-US" sz="1400" dirty="0">
                <a:solidFill>
                  <a:srgbClr val="000000"/>
                </a:solidFill>
              </a:rPr>
              <a:t>NIST - Guide for Security-Focused Configuration Management of Information Systems - Special Publication 800-128</a:t>
            </a:r>
          </a:p>
          <a:p>
            <a:pPr marL="285750" indent="-285750" fontAlgn="base">
              <a:lnSpc>
                <a:spcPct val="150000"/>
              </a:lnSpc>
              <a:spcBef>
                <a:spcPct val="0"/>
              </a:spcBef>
              <a:spcAft>
                <a:spcPct val="0"/>
              </a:spcAft>
              <a:buFont typeface="Arial" pitchFamily="34" charset="0"/>
              <a:buChar char="-"/>
              <a:defRPr/>
            </a:pPr>
            <a:r>
              <a:rPr lang="en-US" sz="1400" dirty="0">
                <a:solidFill>
                  <a:srgbClr val="000000"/>
                </a:solidFill>
              </a:rPr>
              <a:t>NIST - Guidelines on Security and Privacy in Public Cloud Computing - - Special Publication 800-144</a:t>
            </a:r>
          </a:p>
          <a:p>
            <a:pPr marL="285750" indent="-285750" fontAlgn="base">
              <a:lnSpc>
                <a:spcPct val="150000"/>
              </a:lnSpc>
              <a:spcBef>
                <a:spcPct val="0"/>
              </a:spcBef>
              <a:spcAft>
                <a:spcPct val="0"/>
              </a:spcAft>
              <a:buFont typeface="Arial" pitchFamily="34" charset="0"/>
              <a:buChar char="-"/>
              <a:defRPr/>
            </a:pPr>
            <a:r>
              <a:rPr lang="en-US" sz="1400" dirty="0">
                <a:solidFill>
                  <a:srgbClr val="000000"/>
                </a:solidFill>
              </a:rPr>
              <a:t>The NIST Definition of Cloud Computing - Special Publication 800-145</a:t>
            </a:r>
          </a:p>
          <a:p>
            <a:pPr marL="285750" indent="-285750" fontAlgn="base">
              <a:lnSpc>
                <a:spcPct val="150000"/>
              </a:lnSpc>
              <a:spcBef>
                <a:spcPct val="0"/>
              </a:spcBef>
              <a:spcAft>
                <a:spcPct val="0"/>
              </a:spcAft>
              <a:buFont typeface="Arial" pitchFamily="34" charset="0"/>
              <a:buChar char="-"/>
              <a:defRPr/>
            </a:pPr>
            <a:r>
              <a:rPr lang="en-US" sz="1400" dirty="0">
                <a:solidFill>
                  <a:srgbClr val="000000"/>
                </a:solidFill>
              </a:rPr>
              <a:t>NIST - Cloud Computing Synopsis and Recommendations - Special Publication 800-146</a:t>
            </a:r>
          </a:p>
          <a:p>
            <a:pPr marL="285750" indent="-285750" fontAlgn="base">
              <a:lnSpc>
                <a:spcPct val="150000"/>
              </a:lnSpc>
              <a:spcBef>
                <a:spcPct val="0"/>
              </a:spcBef>
              <a:spcAft>
                <a:spcPct val="0"/>
              </a:spcAft>
              <a:buFont typeface="Arial" pitchFamily="34" charset="0"/>
              <a:buChar char="-"/>
              <a:defRPr/>
            </a:pPr>
            <a:r>
              <a:rPr lang="en-US" sz="1400" dirty="0">
                <a:solidFill>
                  <a:srgbClr val="000000"/>
                </a:solidFill>
              </a:rPr>
              <a:t>European Network and Information Security Agency (ENISA) – Cloud Computing Security Risk Assessment.pdf </a:t>
            </a:r>
          </a:p>
          <a:p>
            <a:pPr marL="285750" indent="-285750" fontAlgn="base">
              <a:lnSpc>
                <a:spcPct val="150000"/>
              </a:lnSpc>
              <a:spcBef>
                <a:spcPct val="0"/>
              </a:spcBef>
              <a:spcAft>
                <a:spcPct val="0"/>
              </a:spcAft>
              <a:buFont typeface="Arial" pitchFamily="34" charset="0"/>
              <a:buChar char="-"/>
              <a:defRPr/>
            </a:pPr>
            <a:r>
              <a:rPr lang="en-US" sz="1400" dirty="0">
                <a:solidFill>
                  <a:srgbClr val="000000"/>
                </a:solidFill>
              </a:rPr>
              <a:t>Legal Cloud Computing Association – http:// http://www.legalcloudcomputingassociation.org/</a:t>
            </a:r>
          </a:p>
          <a:p>
            <a:pPr marL="285750" indent="-285750" fontAlgn="base">
              <a:lnSpc>
                <a:spcPct val="150000"/>
              </a:lnSpc>
              <a:spcBef>
                <a:spcPct val="0"/>
              </a:spcBef>
              <a:spcAft>
                <a:spcPct val="0"/>
              </a:spcAft>
              <a:buFont typeface="Arial" pitchFamily="34" charset="0"/>
              <a:buChar char="-"/>
              <a:defRPr/>
            </a:pPr>
            <a:endParaRPr lang="en-US" sz="1400" dirty="0">
              <a:solidFill>
                <a:srgbClr val="000000"/>
              </a:solidFill>
            </a:endParaRPr>
          </a:p>
          <a:p>
            <a:pPr fontAlgn="base">
              <a:lnSpc>
                <a:spcPct val="150000"/>
              </a:lnSpc>
              <a:spcBef>
                <a:spcPct val="0"/>
              </a:spcBef>
              <a:spcAft>
                <a:spcPct val="0"/>
              </a:spcAft>
              <a:defRPr/>
            </a:pPr>
            <a:endParaRPr lang="en-US" sz="1400" dirty="0">
              <a:solidFill>
                <a:srgbClr val="000000"/>
              </a:solidFill>
            </a:endParaRPr>
          </a:p>
        </p:txBody>
      </p:sp>
    </p:spTree>
    <p:extLst>
      <p:ext uri="{BB962C8B-B14F-4D97-AF65-F5344CB8AC3E}">
        <p14:creationId xmlns:p14="http://schemas.microsoft.com/office/powerpoint/2010/main" val="19530365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216400" y="2932113"/>
            <a:ext cx="4011613"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fontAlgn="base">
              <a:spcBef>
                <a:spcPct val="0"/>
              </a:spcBef>
              <a:spcAft>
                <a:spcPct val="0"/>
              </a:spcAft>
            </a:pPr>
            <a:r>
              <a:rPr lang="es-ES_tradnl" sz="4000" i="1">
                <a:solidFill>
                  <a:srgbClr val="FFFFFF"/>
                </a:solidFill>
              </a:rPr>
              <a:t>Thank You</a:t>
            </a:r>
          </a:p>
        </p:txBody>
      </p:sp>
      <p:sp>
        <p:nvSpPr>
          <p:cNvPr id="19459" name="Rectangle 4"/>
          <p:cNvSpPr>
            <a:spLocks noChangeArrowheads="1"/>
          </p:cNvSpPr>
          <p:nvPr/>
        </p:nvSpPr>
        <p:spPr bwMode="auto">
          <a:xfrm>
            <a:off x="8496300" y="6575425"/>
            <a:ext cx="6080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r" fontAlgn="base">
              <a:spcBef>
                <a:spcPct val="0"/>
              </a:spcBef>
              <a:spcAft>
                <a:spcPct val="0"/>
              </a:spcAft>
            </a:pPr>
            <a:fld id="{706AB6F1-DCA9-4204-8362-AEFE55F4FCBF}" type="slidenum">
              <a:rPr lang="en-US" sz="800">
                <a:solidFill>
                  <a:srgbClr val="FFFFFF"/>
                </a:solidFill>
              </a:rPr>
              <a:pPr algn="r" fontAlgn="base">
                <a:spcBef>
                  <a:spcPct val="0"/>
                </a:spcBef>
                <a:spcAft>
                  <a:spcPct val="0"/>
                </a:spcAft>
              </a:pPr>
              <a:t>18</a:t>
            </a:fld>
            <a:endParaRPr lang="en-US" sz="800">
              <a:solidFill>
                <a:srgbClr val="FFFFFF"/>
              </a:solidFill>
            </a:endParaRPr>
          </a:p>
        </p:txBody>
      </p:sp>
    </p:spTree>
    <p:extLst>
      <p:ext uri="{BB962C8B-B14F-4D97-AF65-F5344CB8AC3E}">
        <p14:creationId xmlns:p14="http://schemas.microsoft.com/office/powerpoint/2010/main" val="41028152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Billede 31" descr="dreamstime_Blue Oce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lede 31" descr="dreamstime_Blue Oce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0" y="1343025"/>
            <a:ext cx="9177338" cy="5235575"/>
            <a:chOff x="0" y="1343025"/>
            <a:chExt cx="9177338" cy="5235575"/>
          </a:xfrm>
        </p:grpSpPr>
        <p:sp>
          <p:nvSpPr>
            <p:cNvPr id="9" name="Diagonal Stripe 8"/>
            <p:cNvSpPr/>
            <p:nvPr/>
          </p:nvSpPr>
          <p:spPr>
            <a:xfrm>
              <a:off x="0" y="1350963"/>
              <a:ext cx="7789863" cy="5227637"/>
            </a:xfrm>
            <a:prstGeom prst="diagStripe">
              <a:avLst>
                <a:gd name="adj" fmla="val 63932"/>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CF9"/>
                </a:solidFill>
                <a:ea typeface="ＭＳ Ｐゴシック" charset="-128"/>
              </a:endParaRPr>
            </a:p>
          </p:txBody>
        </p:sp>
        <p:sp>
          <p:nvSpPr>
            <p:cNvPr id="10" name="Diagonal Stripe 9"/>
            <p:cNvSpPr/>
            <p:nvPr/>
          </p:nvSpPr>
          <p:spPr>
            <a:xfrm flipH="1">
              <a:off x="5013325" y="1343025"/>
              <a:ext cx="4164013" cy="1785938"/>
            </a:xfrm>
            <a:custGeom>
              <a:avLst/>
              <a:gdLst>
                <a:gd name="connsiteX0" fmla="*/ 0 w 4164013"/>
                <a:gd name="connsiteY0" fmla="*/ 566385 h 1709738"/>
                <a:gd name="connsiteX1" fmla="*/ 1379413 w 4164013"/>
                <a:gd name="connsiteY1" fmla="*/ 0 h 1709738"/>
                <a:gd name="connsiteX2" fmla="*/ 4164013 w 4164013"/>
                <a:gd name="connsiteY2" fmla="*/ 0 h 1709738"/>
                <a:gd name="connsiteX3" fmla="*/ 0 w 4164013"/>
                <a:gd name="connsiteY3" fmla="*/ 1709738 h 1709738"/>
                <a:gd name="connsiteX4" fmla="*/ 0 w 4164013"/>
                <a:gd name="connsiteY4" fmla="*/ 566385 h 1709738"/>
                <a:gd name="connsiteX0" fmla="*/ 0 w 4164013"/>
                <a:gd name="connsiteY0" fmla="*/ 566385 h 1785938"/>
                <a:gd name="connsiteX1" fmla="*/ 1379413 w 4164013"/>
                <a:gd name="connsiteY1" fmla="*/ 0 h 1785938"/>
                <a:gd name="connsiteX2" fmla="*/ 4164013 w 4164013"/>
                <a:gd name="connsiteY2" fmla="*/ 0 h 1785938"/>
                <a:gd name="connsiteX3" fmla="*/ 12700 w 4164013"/>
                <a:gd name="connsiteY3" fmla="*/ 1785938 h 1785938"/>
                <a:gd name="connsiteX4" fmla="*/ 0 w 4164013"/>
                <a:gd name="connsiteY4" fmla="*/ 566385 h 1785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013" h="1785938">
                  <a:moveTo>
                    <a:pt x="0" y="566385"/>
                  </a:moveTo>
                  <a:lnTo>
                    <a:pt x="1379413" y="0"/>
                  </a:lnTo>
                  <a:lnTo>
                    <a:pt x="4164013" y="0"/>
                  </a:lnTo>
                  <a:lnTo>
                    <a:pt x="12700" y="1785938"/>
                  </a:lnTo>
                  <a:lnTo>
                    <a:pt x="0" y="56638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CF9"/>
                </a:solidFill>
                <a:ea typeface="ＭＳ Ｐゴシック" charset="-128"/>
              </a:endParaRPr>
            </a:p>
          </p:txBody>
        </p:sp>
      </p:grpSp>
      <p:sp>
        <p:nvSpPr>
          <p:cNvPr id="13317" name="TextBox 23"/>
          <p:cNvSpPr txBox="1">
            <a:spLocks noChangeArrowheads="1"/>
          </p:cNvSpPr>
          <p:nvPr/>
        </p:nvSpPr>
        <p:spPr bwMode="auto">
          <a:xfrm>
            <a:off x="609600" y="5324475"/>
            <a:ext cx="4792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800" b="1" dirty="0">
                <a:solidFill>
                  <a:srgbClr val="151616"/>
                </a:solidFill>
                <a:latin typeface="Calibri" charset="0"/>
              </a:rPr>
              <a:t>Anatomy of a Cyber Attack</a:t>
            </a:r>
            <a:endParaRPr lang="nb-NO" sz="1800" b="1" dirty="0">
              <a:solidFill>
                <a:srgbClr val="151616"/>
              </a:solidFill>
              <a:latin typeface="Calibri" charset="0"/>
            </a:endParaRPr>
          </a:p>
        </p:txBody>
      </p:sp>
      <p:sp>
        <p:nvSpPr>
          <p:cNvPr id="13318" name="TextBox 24"/>
          <p:cNvSpPr txBox="1">
            <a:spLocks noChangeArrowheads="1"/>
          </p:cNvSpPr>
          <p:nvPr/>
        </p:nvSpPr>
        <p:spPr bwMode="auto">
          <a:xfrm>
            <a:off x="609600" y="5610225"/>
            <a:ext cx="47926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100" b="1" dirty="0" smtClean="0">
                <a:solidFill>
                  <a:srgbClr val="151616"/>
                </a:solidFill>
                <a:latin typeface="Calibri" charset="0"/>
              </a:rPr>
              <a:t>Copyright© 2013 Security Privateers LLC. All Rights Reserved</a:t>
            </a:r>
          </a:p>
          <a:p>
            <a:pPr defTabSz="457200" eaLnBrk="1" fontAlgn="base" hangingPunct="1">
              <a:spcBef>
                <a:spcPct val="0"/>
              </a:spcBef>
              <a:spcAft>
                <a:spcPct val="0"/>
              </a:spcAft>
            </a:pPr>
            <a:endParaRPr lang="en-US" sz="1100" b="1" dirty="0">
              <a:solidFill>
                <a:srgbClr val="151616"/>
              </a:solidFill>
              <a:latin typeface="Calibri" charset="0"/>
            </a:endParaRPr>
          </a:p>
        </p:txBody>
      </p:sp>
      <p:sp>
        <p:nvSpPr>
          <p:cNvPr id="13319" name="TextBox 10"/>
          <p:cNvSpPr txBox="1">
            <a:spLocks noChangeArrowheads="1"/>
          </p:cNvSpPr>
          <p:nvPr/>
        </p:nvSpPr>
        <p:spPr bwMode="auto">
          <a:xfrm>
            <a:off x="406400" y="423863"/>
            <a:ext cx="738346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3500" b="1" dirty="0" smtClean="0">
                <a:solidFill>
                  <a:srgbClr val="151616"/>
                </a:solidFill>
                <a:latin typeface="Pieces of Eight" pitchFamily="2" charset="0"/>
              </a:rPr>
              <a:t>Security</a:t>
            </a:r>
            <a:endParaRPr lang="nb-NO" sz="13500" b="1" dirty="0">
              <a:solidFill>
                <a:srgbClr val="151616"/>
              </a:solidFill>
              <a:latin typeface="Pieces of Eight" pitchFamily="2" charset="0"/>
            </a:endParaRPr>
          </a:p>
        </p:txBody>
      </p:sp>
      <p:sp>
        <p:nvSpPr>
          <p:cNvPr id="11" name="TextBox 10"/>
          <p:cNvSpPr txBox="1">
            <a:spLocks noChangeArrowheads="1"/>
          </p:cNvSpPr>
          <p:nvPr/>
        </p:nvSpPr>
        <p:spPr bwMode="auto">
          <a:xfrm>
            <a:off x="1924492" y="1852613"/>
            <a:ext cx="721474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3500" b="1" dirty="0" smtClean="0">
                <a:solidFill>
                  <a:prstClr val="white"/>
                </a:solidFill>
                <a:latin typeface="Pieces of Eight" pitchFamily="2" charset="0"/>
              </a:rPr>
              <a:t>Priva(eers</a:t>
            </a:r>
            <a:r>
              <a:rPr lang="nb-NO" sz="8000" baseline="80000" dirty="0" smtClean="0">
                <a:solidFill>
                  <a:prstClr val="white"/>
                </a:solidFill>
                <a:latin typeface="Pieces of Eight" pitchFamily="2" charset="0"/>
              </a:rPr>
              <a:t>tm</a:t>
            </a:r>
            <a:endParaRPr lang="nb-NO" sz="13500" b="1" baseline="80000" dirty="0" smtClean="0">
              <a:solidFill>
                <a:prstClr val="white"/>
              </a:solidFill>
              <a:latin typeface="Pieces of Eight" pitchFamily="2" charset="0"/>
            </a:endParaRPr>
          </a:p>
        </p:txBody>
      </p:sp>
    </p:spTree>
    <p:extLst>
      <p:ext uri="{BB962C8B-B14F-4D97-AF65-F5344CB8AC3E}">
        <p14:creationId xmlns:p14="http://schemas.microsoft.com/office/powerpoint/2010/main" val="381155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fade">
                                      <p:cBhvr>
                                        <p:cTn id="10" dur="3000"/>
                                        <p:tgtEl>
                                          <p:spTgt spid="13319"/>
                                        </p:tgtEl>
                                      </p:cBhvr>
                                    </p:animEffect>
                                  </p:childTnLst>
                                </p:cTn>
                              </p:par>
                              <p:par>
                                <p:cTn id="11" presetID="0" presetClass="path" presetSubtype="0" accel="50000" decel="50000" fill="hold" grpId="1" nodeType="withEffect">
                                  <p:stCondLst>
                                    <p:cond delay="0"/>
                                  </p:stCondLst>
                                  <p:childTnLst>
                                    <p:animMotion origin="layout" path="M -0.19583 2.59259E-6 L -2.77778E-7 2.59259E-6 " pathEditMode="relative" rAng="0" ptsTypes="AA">
                                      <p:cBhvr>
                                        <p:cTn id="12" dur="2000" fill="hold"/>
                                        <p:tgtEl>
                                          <p:spTgt spid="13319"/>
                                        </p:tgtEl>
                                        <p:attrNameLst>
                                          <p:attrName>ppt_x</p:attrName>
                                          <p:attrName>ppt_y</p:attrName>
                                        </p:attrNameLst>
                                      </p:cBhvr>
                                      <p:rCtr x="9792" y="0"/>
                                    </p:animMotion>
                                  </p:childTnLst>
                                </p:cTn>
                              </p:par>
                              <p:par>
                                <p:cTn id="13" presetID="10" presetClass="entr" presetSubtype="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3000"/>
                                        <p:tgtEl>
                                          <p:spTgt spid="11"/>
                                        </p:tgtEl>
                                      </p:cBhvr>
                                    </p:animEffect>
                                  </p:childTnLst>
                                </p:cTn>
                              </p:par>
                              <p:par>
                                <p:cTn id="16" presetID="0" presetClass="path" presetSubtype="0" accel="50000" decel="50000" fill="hold" grpId="1" nodeType="withEffect">
                                  <p:stCondLst>
                                    <p:cond delay="200"/>
                                  </p:stCondLst>
                                  <p:childTnLst>
                                    <p:animMotion origin="layout" path="M 0.20052 -7.40741E-7 L -2.77778E-7 -7.40741E-7 " pathEditMode="relative" rAng="0" ptsTypes="AA">
                                      <p:cBhvr>
                                        <p:cTn id="17" dur="2000" fill="hold"/>
                                        <p:tgtEl>
                                          <p:spTgt spid="11"/>
                                        </p:tgtEl>
                                        <p:attrNameLst>
                                          <p:attrName>ppt_x</p:attrName>
                                          <p:attrName>ppt_y</p:attrName>
                                        </p:attrNameLst>
                                      </p:cBhvr>
                                      <p:rCtr x="-10035" y="0"/>
                                    </p:animMotion>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200"/>
                            </p:stCondLst>
                            <p:childTnLst>
                              <p:par>
                                <p:cTn id="24" presetID="10" presetClass="entr" presetSubtype="0" fill="hold" grpId="0" nodeType="afterEffect">
                                  <p:stCondLst>
                                    <p:cond delay="0"/>
                                  </p:stCondLst>
                                  <p:childTnLst>
                                    <p:set>
                                      <p:cBhvr>
                                        <p:cTn id="25" dur="1" fill="hold">
                                          <p:stCondLst>
                                            <p:cond delay="0"/>
                                          </p:stCondLst>
                                        </p:cTn>
                                        <p:tgtEl>
                                          <p:spTgt spid="13317"/>
                                        </p:tgtEl>
                                        <p:attrNameLst>
                                          <p:attrName>style.visibility</p:attrName>
                                        </p:attrNameLst>
                                      </p:cBhvr>
                                      <p:to>
                                        <p:strVal val="visible"/>
                                      </p:to>
                                    </p:set>
                                    <p:animEffect transition="in" filter="fade">
                                      <p:cBhvr>
                                        <p:cTn id="26" dur="500"/>
                                        <p:tgtEl>
                                          <p:spTgt spid="13317"/>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13318"/>
                                        </p:tgtEl>
                                        <p:attrNameLst>
                                          <p:attrName>style.visibility</p:attrName>
                                        </p:attrNameLst>
                                      </p:cBhvr>
                                      <p:to>
                                        <p:strVal val="visible"/>
                                      </p:to>
                                    </p:set>
                                    <p:animEffect transition="in" filter="fade">
                                      <p:cBhvr>
                                        <p:cTn id="29"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19" grpId="0"/>
      <p:bldP spid="13319"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61" t="3125" r="14861" b="3146"/>
          <a:stretch/>
        </p:blipFill>
        <p:spPr bwMode="auto">
          <a:xfrm>
            <a:off x="0" y="0"/>
            <a:ext cx="9144000"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864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88" y="4213225"/>
            <a:ext cx="9144001"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dirty="0">
              <a:solidFill>
                <a:srgbClr val="FFFFFF"/>
              </a:solidFill>
              <a:ea typeface="ＭＳ Ｐゴシック" charset="-128"/>
            </a:endParaRPr>
          </a:p>
        </p:txBody>
      </p:sp>
      <p:grpSp>
        <p:nvGrpSpPr>
          <p:cNvPr id="2" name="Group 3"/>
          <p:cNvGrpSpPr>
            <a:grpSpLocks/>
          </p:cNvGrpSpPr>
          <p:nvPr/>
        </p:nvGrpSpPr>
        <p:grpSpPr bwMode="auto">
          <a:xfrm>
            <a:off x="0" y="0"/>
            <a:ext cx="7062788" cy="892175"/>
            <a:chOff x="0" y="0"/>
            <a:chExt cx="7062788" cy="892175"/>
          </a:xfrm>
        </p:grpSpPr>
        <p:sp>
          <p:nvSpPr>
            <p:cNvPr id="16406" name="TextBox 43"/>
            <p:cNvSpPr txBox="1">
              <a:spLocks noChangeArrowheads="1"/>
            </p:cNvSpPr>
            <p:nvPr/>
          </p:nvSpPr>
          <p:spPr bwMode="auto">
            <a:xfrm>
              <a:off x="314325" y="600075"/>
              <a:ext cx="1816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300" b="1" dirty="0">
                  <a:solidFill>
                    <a:srgbClr val="000000"/>
                  </a:solidFill>
                  <a:latin typeface="Calibri" charset="0"/>
                </a:rPr>
                <a:t>Sub headline</a:t>
              </a:r>
            </a:p>
          </p:txBody>
        </p:sp>
        <p:sp>
          <p:nvSpPr>
            <p:cNvPr id="16407" name="TextBox 54"/>
            <p:cNvSpPr txBox="1">
              <a:spLocks noChangeArrowheads="1"/>
            </p:cNvSpPr>
            <p:nvPr/>
          </p:nvSpPr>
          <p:spPr bwMode="auto">
            <a:xfrm>
              <a:off x="314325" y="377825"/>
              <a:ext cx="1895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500" b="1">
                  <a:solidFill>
                    <a:srgbClr val="262626"/>
                  </a:solidFill>
                  <a:latin typeface="Calibri" charset="0"/>
                </a:rPr>
                <a:t>AGENDA</a:t>
              </a:r>
              <a:endParaRPr lang="en-GB" sz="1500" dirty="0">
                <a:solidFill>
                  <a:srgbClr val="262626"/>
                </a:solidFill>
                <a:latin typeface="Calibri" charset="0"/>
              </a:endParaRPr>
            </a:p>
          </p:txBody>
        </p:sp>
        <p:sp>
          <p:nvSpPr>
            <p:cNvPr id="5" name="Rectangle 4"/>
            <p:cNvSpPr/>
            <p:nvPr/>
          </p:nvSpPr>
          <p:spPr>
            <a:xfrm>
              <a:off x="0" y="0"/>
              <a:ext cx="7062788" cy="892175"/>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6409" name="TextBox 54"/>
            <p:cNvSpPr txBox="1">
              <a:spLocks noChangeArrowheads="1"/>
            </p:cNvSpPr>
            <p:nvPr/>
          </p:nvSpPr>
          <p:spPr bwMode="auto">
            <a:xfrm>
              <a:off x="314325" y="377825"/>
              <a:ext cx="2514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500" b="1">
                  <a:solidFill>
                    <a:srgbClr val="262626"/>
                  </a:solidFill>
                  <a:latin typeface="Calibri" charset="0"/>
                </a:rPr>
                <a:t>AGENDA</a:t>
              </a:r>
              <a:endParaRPr lang="en-GB" sz="1500" dirty="0">
                <a:solidFill>
                  <a:srgbClr val="262626"/>
                </a:solidFill>
                <a:latin typeface="Calibri" charset="0"/>
              </a:endParaRPr>
            </a:p>
          </p:txBody>
        </p:sp>
      </p:grpSp>
      <p:grpSp>
        <p:nvGrpSpPr>
          <p:cNvPr id="3" name="Group 5"/>
          <p:cNvGrpSpPr>
            <a:grpSpLocks/>
          </p:cNvGrpSpPr>
          <p:nvPr/>
        </p:nvGrpSpPr>
        <p:grpSpPr bwMode="auto">
          <a:xfrm>
            <a:off x="7059613" y="0"/>
            <a:ext cx="2084387" cy="1236663"/>
            <a:chOff x="7059613" y="0"/>
            <a:chExt cx="2084387" cy="1236663"/>
          </a:xfrm>
        </p:grpSpPr>
        <p:pic>
          <p:nvPicPr>
            <p:cNvPr id="16404" name="Billede 31" descr="dreamstime_Blue Ocea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9613" y="0"/>
              <a:ext cx="2082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062788" y="879475"/>
              <a:ext cx="2081212" cy="35718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grpSp>
      <p:grpSp>
        <p:nvGrpSpPr>
          <p:cNvPr id="4" name="Group 2"/>
          <p:cNvGrpSpPr>
            <a:grpSpLocks/>
          </p:cNvGrpSpPr>
          <p:nvPr/>
        </p:nvGrpSpPr>
        <p:grpSpPr bwMode="auto">
          <a:xfrm>
            <a:off x="0" y="879475"/>
            <a:ext cx="7062788" cy="412810"/>
            <a:chOff x="0" y="879475"/>
            <a:chExt cx="7062788" cy="412810"/>
          </a:xfrm>
        </p:grpSpPr>
        <p:sp>
          <p:nvSpPr>
            <p:cNvPr id="7" name="Rectangle 6"/>
            <p:cNvSpPr/>
            <p:nvPr/>
          </p:nvSpPr>
          <p:spPr>
            <a:xfrm>
              <a:off x="0" y="879475"/>
              <a:ext cx="7062788" cy="35718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6403" name="TextBox 43"/>
            <p:cNvSpPr txBox="1">
              <a:spLocks noChangeArrowheads="1"/>
            </p:cNvSpPr>
            <p:nvPr/>
          </p:nvSpPr>
          <p:spPr bwMode="auto">
            <a:xfrm>
              <a:off x="314325" y="892175"/>
              <a:ext cx="52358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2000" b="1" dirty="0">
                  <a:solidFill>
                    <a:prstClr val="white"/>
                  </a:solidFill>
                  <a:latin typeface="Calibri" charset="0"/>
                </a:rPr>
                <a:t>Anatomy of a Cyber Attack</a:t>
              </a:r>
            </a:p>
          </p:txBody>
        </p:sp>
      </p:grpSp>
      <p:sp>
        <p:nvSpPr>
          <p:cNvPr id="14349" name="Tekstboks 12"/>
          <p:cNvSpPr txBox="1">
            <a:spLocks noChangeArrowheads="1"/>
          </p:cNvSpPr>
          <p:nvPr/>
        </p:nvSpPr>
        <p:spPr bwMode="auto">
          <a:xfrm>
            <a:off x="619125" y="1739900"/>
            <a:ext cx="38385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buFont typeface="Arial" charset="0"/>
              <a:buChar char="•"/>
            </a:pPr>
            <a:r>
              <a:rPr lang="en-US" sz="1500" b="1" dirty="0" smtClean="0">
                <a:solidFill>
                  <a:srgbClr val="353637"/>
                </a:solidFill>
                <a:latin typeface="Calibri" charset="0"/>
              </a:rPr>
              <a:t>Michael Scheidell, CISO</a:t>
            </a:r>
            <a:endParaRPr lang="en-US" sz="1500" b="1" dirty="0">
              <a:solidFill>
                <a:srgbClr val="353637"/>
              </a:solidFill>
              <a:latin typeface="Calibri" charset="0"/>
            </a:endParaRPr>
          </a:p>
          <a:p>
            <a:pPr defTabSz="457200" eaLnBrk="1" fontAlgn="base" hangingPunct="1">
              <a:spcBef>
                <a:spcPct val="0"/>
              </a:spcBef>
              <a:spcAft>
                <a:spcPct val="0"/>
              </a:spcAft>
            </a:pPr>
            <a:r>
              <a:rPr lang="en-US" sz="1300" dirty="0" smtClean="0">
                <a:solidFill>
                  <a:srgbClr val="000000"/>
                </a:solidFill>
                <a:latin typeface="Calibri" charset="0"/>
              </a:rPr>
              <a:t>Security Privateers</a:t>
            </a:r>
            <a:endParaRPr lang="en-US" sz="1300" dirty="0">
              <a:solidFill>
                <a:srgbClr val="000000"/>
              </a:solidFill>
              <a:latin typeface="Calibri" charset="0"/>
            </a:endParaRPr>
          </a:p>
          <a:p>
            <a:pPr defTabSz="457200" eaLnBrk="1" fontAlgn="base" hangingPunct="1">
              <a:spcBef>
                <a:spcPct val="0"/>
              </a:spcBef>
              <a:spcAft>
                <a:spcPct val="0"/>
              </a:spcAft>
            </a:pPr>
            <a:endParaRPr lang="en-US" sz="1300" b="1" dirty="0">
              <a:solidFill>
                <a:srgbClr val="000000"/>
              </a:solidFill>
              <a:latin typeface="Calibri" charset="0"/>
            </a:endParaRPr>
          </a:p>
          <a:p>
            <a:pPr defTabSz="457200" eaLnBrk="1" fontAlgn="base" hangingPunct="1">
              <a:spcBef>
                <a:spcPct val="0"/>
              </a:spcBef>
              <a:spcAft>
                <a:spcPct val="0"/>
              </a:spcAft>
            </a:pPr>
            <a:endParaRPr lang="en-US" sz="1300" b="1" dirty="0">
              <a:solidFill>
                <a:srgbClr val="000000"/>
              </a:solidFill>
              <a:latin typeface="Calibri" charset="0"/>
            </a:endParaRPr>
          </a:p>
          <a:p>
            <a:pPr defTabSz="457200" eaLnBrk="1" fontAlgn="base" hangingPunct="1">
              <a:spcBef>
                <a:spcPct val="0"/>
              </a:spcBef>
              <a:spcAft>
                <a:spcPct val="0"/>
              </a:spcAft>
            </a:pPr>
            <a:endParaRPr lang="da-DK" sz="1400" dirty="0">
              <a:solidFill>
                <a:srgbClr val="000000"/>
              </a:solidFill>
              <a:latin typeface="Calibri" charset="0"/>
            </a:endParaRPr>
          </a:p>
        </p:txBody>
      </p:sp>
      <p:grpSp>
        <p:nvGrpSpPr>
          <p:cNvPr id="6" name="Group 7"/>
          <p:cNvGrpSpPr>
            <a:grpSpLocks/>
          </p:cNvGrpSpPr>
          <p:nvPr/>
        </p:nvGrpSpPr>
        <p:grpSpPr bwMode="auto">
          <a:xfrm>
            <a:off x="4537075" y="1962150"/>
            <a:ext cx="3535363" cy="3448050"/>
            <a:chOff x="4537075" y="1962332"/>
            <a:chExt cx="3535361" cy="3447883"/>
          </a:xfrm>
        </p:grpSpPr>
        <p:sp>
          <p:nvSpPr>
            <p:cNvPr id="15" name="Rektangel 40"/>
            <p:cNvSpPr>
              <a:spLocks noChangeArrowheads="1"/>
            </p:cNvSpPr>
            <p:nvPr/>
          </p:nvSpPr>
          <p:spPr bwMode="auto">
            <a:xfrm rot="556523">
              <a:off x="4623028" y="1962332"/>
              <a:ext cx="3449408" cy="3447883"/>
            </a:xfrm>
            <a:prstGeom prst="rect">
              <a:avLst/>
            </a:prstGeom>
            <a:solidFill>
              <a:schemeClr val="bg2">
                <a:lumMod val="95000"/>
              </a:schemeClr>
            </a:solidFill>
            <a:ln w="25400">
              <a:noFill/>
              <a:miter lim="800000"/>
              <a:headEnd/>
              <a:tailEnd/>
            </a:ln>
            <a:effectLst>
              <a:outerShdw blurRad="63500" dist="25400" dir="2700000" algn="tl" rotWithShape="0">
                <a:schemeClr val="tx2">
                  <a:lumMod val="50000"/>
                  <a:alpha val="39999"/>
                </a:schemeClr>
              </a:outerShdw>
              <a:reflection stA="50000" endPos="18000" dist="12700" dir="5400000" sy="-100000" algn="bl" rotWithShape="0"/>
            </a:effectLst>
          </p:spPr>
          <p:txBody>
            <a:bodyPr anchor="ctr"/>
            <a:lstStyle/>
            <a:p>
              <a:pPr indent="-342900" algn="ctr" fontAlgn="base">
                <a:spcBef>
                  <a:spcPct val="0"/>
                </a:spcBef>
                <a:spcAft>
                  <a:spcPct val="0"/>
                </a:spcAft>
                <a:buFont typeface="Calibri" pitchFamily="-108" charset="0"/>
                <a:buAutoNum type="arabicPeriod"/>
                <a:defRPr/>
              </a:pPr>
              <a:endParaRPr noProof="1">
                <a:solidFill>
                  <a:srgbClr val="FFFFFF"/>
                </a:solidFill>
                <a:ea typeface="ＭＳ Ｐゴシック" pitchFamily="-108" charset="-128"/>
                <a:cs typeface="ＭＳ Ｐゴシック" pitchFamily="-108" charset="-128"/>
              </a:endParaRPr>
            </a:p>
          </p:txBody>
        </p:sp>
        <p:sp>
          <p:nvSpPr>
            <p:cNvPr id="16400" name="Tekstboks 12"/>
            <p:cNvSpPr txBox="1">
              <a:spLocks noChangeArrowheads="1"/>
            </p:cNvSpPr>
            <p:nvPr/>
          </p:nvSpPr>
          <p:spPr bwMode="auto">
            <a:xfrm rot="582734">
              <a:off x="4537075" y="4789488"/>
              <a:ext cx="3335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300" b="1" dirty="0" smtClean="0">
                  <a:solidFill>
                    <a:srgbClr val="000000"/>
                  </a:solidFill>
                  <a:latin typeface="Calibri" charset="0"/>
                </a:rPr>
                <a:t>Working Together for Business</a:t>
              </a:r>
              <a:endParaRPr lang="en-US" sz="1300" b="1" dirty="0">
                <a:solidFill>
                  <a:srgbClr val="000000"/>
                </a:solidFill>
                <a:latin typeface="Calibri" charset="0"/>
              </a:endParaRPr>
            </a:p>
            <a:p>
              <a:pPr defTabSz="457200" eaLnBrk="1" fontAlgn="base" hangingPunct="1">
                <a:spcBef>
                  <a:spcPct val="0"/>
                </a:spcBef>
                <a:spcAft>
                  <a:spcPct val="0"/>
                </a:spcAft>
              </a:pPr>
              <a:r>
                <a:rPr lang="en-US" sz="1100" dirty="0" smtClean="0">
                  <a:solidFill>
                    <a:srgbClr val="000000"/>
                  </a:solidFill>
                  <a:latin typeface="Calibri" charset="0"/>
                </a:rPr>
                <a:t>Security Doesn’t have to be an afterthought.</a:t>
              </a:r>
              <a:endParaRPr lang="da-DK" sz="1400" dirty="0">
                <a:solidFill>
                  <a:srgbClr val="000000"/>
                </a:solidFill>
                <a:latin typeface="Calibri" charset="0"/>
              </a:endParaRPr>
            </a:p>
          </p:txBody>
        </p:sp>
        <p:pic>
          <p:nvPicPr>
            <p:cNvPr id="16401" name="Billede 50" descr="dreamstime_business handshake P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31735">
              <a:off x="4851400" y="2082800"/>
              <a:ext cx="31480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kstboks 12"/>
          <p:cNvSpPr txBox="1">
            <a:spLocks noChangeArrowheads="1"/>
          </p:cNvSpPr>
          <p:nvPr/>
        </p:nvSpPr>
        <p:spPr bwMode="auto">
          <a:xfrm>
            <a:off x="619125" y="2309813"/>
            <a:ext cx="38385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buFont typeface="Arial" charset="0"/>
              <a:buChar char="•"/>
            </a:pPr>
            <a:r>
              <a:rPr lang="en-US" sz="1500" b="1" dirty="0" smtClean="0">
                <a:solidFill>
                  <a:srgbClr val="353637"/>
                </a:solidFill>
                <a:latin typeface="Calibri" charset="0"/>
              </a:rPr>
              <a:t>Timeline of Attack</a:t>
            </a:r>
            <a:endParaRPr lang="en-US" sz="1500" b="1" dirty="0">
              <a:solidFill>
                <a:srgbClr val="353637"/>
              </a:solidFill>
              <a:latin typeface="Calibri" charset="0"/>
            </a:endParaRPr>
          </a:p>
          <a:p>
            <a:pPr defTabSz="457200" eaLnBrk="1" fontAlgn="base" hangingPunct="1">
              <a:spcBef>
                <a:spcPct val="0"/>
              </a:spcBef>
              <a:spcAft>
                <a:spcPct val="0"/>
              </a:spcAft>
            </a:pPr>
            <a:r>
              <a:rPr lang="en-US" sz="1300" dirty="0" smtClean="0">
                <a:solidFill>
                  <a:srgbClr val="000000"/>
                </a:solidFill>
                <a:latin typeface="Calibri" charset="0"/>
              </a:rPr>
              <a:t>Who, What, When, Where, How, Why</a:t>
            </a:r>
            <a:endParaRPr lang="en-US" sz="1300" dirty="0">
              <a:solidFill>
                <a:srgbClr val="000000"/>
              </a:solidFill>
              <a:latin typeface="Calibri" charset="0"/>
            </a:endParaRPr>
          </a:p>
          <a:p>
            <a:pPr defTabSz="457200" eaLnBrk="1" fontAlgn="base" hangingPunct="1">
              <a:spcBef>
                <a:spcPct val="0"/>
              </a:spcBef>
              <a:spcAft>
                <a:spcPct val="0"/>
              </a:spcAft>
            </a:pPr>
            <a:endParaRPr lang="en-US" sz="1300" b="1" dirty="0">
              <a:solidFill>
                <a:srgbClr val="000000"/>
              </a:solidFill>
              <a:latin typeface="Calibri" charset="0"/>
            </a:endParaRPr>
          </a:p>
          <a:p>
            <a:pPr defTabSz="457200" eaLnBrk="1" fontAlgn="base" hangingPunct="1">
              <a:spcBef>
                <a:spcPct val="0"/>
              </a:spcBef>
              <a:spcAft>
                <a:spcPct val="0"/>
              </a:spcAft>
            </a:pPr>
            <a:endParaRPr lang="en-US" sz="1300" b="1" dirty="0">
              <a:solidFill>
                <a:srgbClr val="000000"/>
              </a:solidFill>
              <a:latin typeface="Calibri" charset="0"/>
            </a:endParaRPr>
          </a:p>
          <a:p>
            <a:pPr defTabSz="457200" eaLnBrk="1" fontAlgn="base" hangingPunct="1">
              <a:spcBef>
                <a:spcPct val="0"/>
              </a:spcBef>
              <a:spcAft>
                <a:spcPct val="0"/>
              </a:spcAft>
            </a:pPr>
            <a:endParaRPr lang="da-DK" sz="1400" dirty="0">
              <a:solidFill>
                <a:srgbClr val="000000"/>
              </a:solidFill>
              <a:latin typeface="Calibri" charset="0"/>
            </a:endParaRPr>
          </a:p>
        </p:txBody>
      </p:sp>
      <p:sp>
        <p:nvSpPr>
          <p:cNvPr id="24" name="Tekstboks 12"/>
          <p:cNvSpPr txBox="1">
            <a:spLocks noChangeArrowheads="1"/>
          </p:cNvSpPr>
          <p:nvPr/>
        </p:nvSpPr>
        <p:spPr bwMode="auto">
          <a:xfrm>
            <a:off x="619125" y="2878138"/>
            <a:ext cx="3838575"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buFont typeface="Arial" charset="0"/>
              <a:buChar char="•"/>
            </a:pPr>
            <a:r>
              <a:rPr lang="en-US" sz="1500" b="1" dirty="0" smtClean="0">
                <a:solidFill>
                  <a:srgbClr val="353637"/>
                </a:solidFill>
                <a:latin typeface="Calibri" charset="0"/>
              </a:rPr>
              <a:t>Panel and Questions</a:t>
            </a:r>
          </a:p>
          <a:p>
            <a:pPr indent="0" defTabSz="457200" eaLnBrk="1" fontAlgn="base" hangingPunct="1">
              <a:spcBef>
                <a:spcPct val="0"/>
              </a:spcBef>
              <a:spcAft>
                <a:spcPct val="0"/>
              </a:spcAft>
            </a:pPr>
            <a:r>
              <a:rPr lang="en-US" sz="1500" b="1" dirty="0" smtClean="0">
                <a:solidFill>
                  <a:srgbClr val="353637"/>
                </a:solidFill>
                <a:latin typeface="Calibri" charset="0"/>
              </a:rPr>
              <a:t>        </a:t>
            </a:r>
            <a:r>
              <a:rPr lang="en-US" sz="1300" dirty="0" smtClean="0">
                <a:solidFill>
                  <a:srgbClr val="000000"/>
                </a:solidFill>
                <a:latin typeface="Calibri" charset="0"/>
              </a:rPr>
              <a:t>Who is responsible for Cloud Security?</a:t>
            </a:r>
            <a:endParaRPr lang="en-US" sz="1300" dirty="0">
              <a:solidFill>
                <a:srgbClr val="000000"/>
              </a:solidFill>
              <a:latin typeface="Calibri" charset="0"/>
            </a:endParaRPr>
          </a:p>
          <a:p>
            <a:pPr defTabSz="457200" eaLnBrk="1" fontAlgn="base" hangingPunct="1">
              <a:spcBef>
                <a:spcPct val="0"/>
              </a:spcBef>
              <a:spcAft>
                <a:spcPct val="0"/>
              </a:spcAft>
              <a:buFont typeface="Arial" charset="0"/>
              <a:buChar char="•"/>
            </a:pPr>
            <a:endParaRPr lang="en-US" sz="1300" dirty="0" smtClean="0">
              <a:solidFill>
                <a:srgbClr val="000000"/>
              </a:solidFill>
              <a:latin typeface="Calibri" charset="0"/>
            </a:endParaRPr>
          </a:p>
          <a:p>
            <a:pPr defTabSz="457200" eaLnBrk="1" fontAlgn="base" hangingPunct="1">
              <a:spcBef>
                <a:spcPct val="0"/>
              </a:spcBef>
              <a:spcAft>
                <a:spcPct val="0"/>
              </a:spcAft>
            </a:pPr>
            <a:endParaRPr lang="en-US" sz="1300" b="1" dirty="0">
              <a:solidFill>
                <a:srgbClr val="000000"/>
              </a:solidFill>
              <a:latin typeface="Calibri" charset="0"/>
            </a:endParaRPr>
          </a:p>
          <a:p>
            <a:pPr defTabSz="457200" eaLnBrk="1" fontAlgn="base" hangingPunct="1">
              <a:spcBef>
                <a:spcPct val="0"/>
              </a:spcBef>
              <a:spcAft>
                <a:spcPct val="0"/>
              </a:spcAft>
            </a:pPr>
            <a:endParaRPr lang="en-US" sz="1300" b="1" dirty="0">
              <a:solidFill>
                <a:srgbClr val="000000"/>
              </a:solidFill>
              <a:latin typeface="Calibri" charset="0"/>
            </a:endParaRPr>
          </a:p>
          <a:p>
            <a:pPr defTabSz="457200" eaLnBrk="1" fontAlgn="base" hangingPunct="1">
              <a:spcBef>
                <a:spcPct val="0"/>
              </a:spcBef>
              <a:spcAft>
                <a:spcPct val="0"/>
              </a:spcAft>
            </a:pPr>
            <a:endParaRPr lang="da-DK" sz="1400" dirty="0">
              <a:solidFill>
                <a:srgbClr val="000000"/>
              </a:solidFill>
              <a:latin typeface="Calibri" charset="0"/>
            </a:endParaRPr>
          </a:p>
        </p:txBody>
      </p:sp>
      <p:sp>
        <p:nvSpPr>
          <p:cNvPr id="25" name="Tekstboks 12"/>
          <p:cNvSpPr txBox="1">
            <a:spLocks noChangeArrowheads="1"/>
          </p:cNvSpPr>
          <p:nvPr/>
        </p:nvSpPr>
        <p:spPr bwMode="auto">
          <a:xfrm>
            <a:off x="619125" y="3448050"/>
            <a:ext cx="383857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buFont typeface="Arial" charset="0"/>
              <a:buChar char="•"/>
            </a:pPr>
            <a:r>
              <a:rPr lang="en-US" sz="1500" b="1" dirty="0" smtClean="0">
                <a:solidFill>
                  <a:srgbClr val="353637"/>
                </a:solidFill>
                <a:latin typeface="Calibri" charset="0"/>
              </a:rPr>
              <a:t>Security Privateers Services</a:t>
            </a:r>
          </a:p>
          <a:p>
            <a:pPr defTabSz="457200" eaLnBrk="1" fontAlgn="base" hangingPunct="1">
              <a:spcBef>
                <a:spcPct val="0"/>
              </a:spcBef>
              <a:spcAft>
                <a:spcPct val="0"/>
              </a:spcAft>
            </a:pPr>
            <a:endParaRPr lang="en-US" sz="1300" b="1" dirty="0" smtClean="0">
              <a:solidFill>
                <a:srgbClr val="000000"/>
              </a:solidFill>
              <a:latin typeface="Calibri" charset="0"/>
            </a:endParaRPr>
          </a:p>
          <a:p>
            <a:pPr defTabSz="457200" eaLnBrk="1" fontAlgn="base" hangingPunct="1">
              <a:spcBef>
                <a:spcPct val="0"/>
              </a:spcBef>
              <a:spcAft>
                <a:spcPct val="0"/>
              </a:spcAft>
            </a:pPr>
            <a:endParaRPr lang="en-US" sz="1300" b="1" dirty="0" smtClean="0">
              <a:solidFill>
                <a:srgbClr val="000000"/>
              </a:solidFill>
              <a:latin typeface="Calibri" charset="0"/>
            </a:endParaRPr>
          </a:p>
          <a:p>
            <a:pPr defTabSz="457200" eaLnBrk="1" fontAlgn="base" hangingPunct="1">
              <a:spcBef>
                <a:spcPct val="0"/>
              </a:spcBef>
              <a:spcAft>
                <a:spcPct val="0"/>
              </a:spcAft>
            </a:pPr>
            <a:endParaRPr lang="da-DK" sz="1400" dirty="0">
              <a:solidFill>
                <a:srgbClr val="000000"/>
              </a:solidFill>
              <a:latin typeface="Calibri"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769" y="5910731"/>
            <a:ext cx="2358190" cy="715318"/>
          </a:xfrm>
          <a:prstGeom prst="rect">
            <a:avLst/>
          </a:prstGeom>
        </p:spPr>
      </p:pic>
      <p:pic>
        <p:nvPicPr>
          <p:cNvPr id="40962" name="Picture 2" descr="C:\Users\Michael Scheidell\SkyDrive\Presentations\Running With Scissors\Senza-titolo-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013" y="4286105"/>
            <a:ext cx="2879057" cy="216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43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0" presetClass="path" presetSubtype="0" accel="50000" decel="50000" fill="hold" nodeType="withEffect">
                                  <p:stCondLst>
                                    <p:cond delay="0"/>
                                  </p:stCondLst>
                                  <p:childTnLst>
                                    <p:animMotion origin="layout" path="M -0.23594 -0.25185 C -0.35503 -0.20046 -0.47396 -0.14815 -0.43455 -0.10602 C -0.39514 -0.06296 -0.19757 -0.03148 2.77778E-7 0 " pathEditMode="relative" rAng="0" ptsTypes="aaA">
                                      <p:cBhvr>
                                        <p:cTn id="23" dur="2000" fill="hold"/>
                                        <p:tgtEl>
                                          <p:spTgt spid="6"/>
                                        </p:tgtEl>
                                        <p:attrNameLst>
                                          <p:attrName>ppt_x</p:attrName>
                                          <p:attrName>ppt_y</p:attrName>
                                        </p:attrNameLst>
                                      </p:cBhvr>
                                      <p:rCtr x="-104" y="12593"/>
                                    </p:animMotion>
                                  </p:childTnLst>
                                </p:cTn>
                              </p:par>
                              <p:par>
                                <p:cTn id="24" presetID="2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4349"/>
                                        </p:tgtEl>
                                        <p:attrNameLst>
                                          <p:attrName>style.visibility</p:attrName>
                                        </p:attrNameLst>
                                      </p:cBhvr>
                                      <p:to>
                                        <p:strVal val="visible"/>
                                      </p:to>
                                    </p:set>
                                    <p:anim calcmode="lin" valueType="num">
                                      <p:cBhvr additive="base">
                                        <p:cTn id="32" dur="500"/>
                                        <p:tgtEl>
                                          <p:spTgt spid="14349"/>
                                        </p:tgtEl>
                                        <p:attrNameLst>
                                          <p:attrName>ppt_y</p:attrName>
                                        </p:attrNameLst>
                                      </p:cBhvr>
                                      <p:tavLst>
                                        <p:tav tm="0">
                                          <p:val>
                                            <p:strVal val="#ppt_y+#ppt_h*1.125000"/>
                                          </p:val>
                                        </p:tav>
                                        <p:tav tm="100000">
                                          <p:val>
                                            <p:strVal val="#ppt_y"/>
                                          </p:val>
                                        </p:tav>
                                      </p:tavLst>
                                    </p:anim>
                                    <p:animEffect transition="in" filter="wipe(up)">
                                      <p:cBhvr>
                                        <p:cTn id="33" dur="500"/>
                                        <p:tgtEl>
                                          <p:spTgt spid="143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ppt_y</p:attrName>
                                        </p:attrNameLst>
                                      </p:cBhvr>
                                      <p:tavLst>
                                        <p:tav tm="0">
                                          <p:val>
                                            <p:strVal val="#ppt_y+#ppt_h*1.125000"/>
                                          </p:val>
                                        </p:tav>
                                        <p:tav tm="100000">
                                          <p:val>
                                            <p:strVal val="#ppt_y"/>
                                          </p:val>
                                        </p:tav>
                                      </p:tavLst>
                                    </p:anim>
                                    <p:animEffect transition="in" filter="wipe(up)">
                                      <p:cBhvr>
                                        <p:cTn id="39" dur="500"/>
                                        <p:tgtEl>
                                          <p:spTgt spid="2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ppt_y</p:attrName>
                                        </p:attrNameLst>
                                      </p:cBhvr>
                                      <p:tavLst>
                                        <p:tav tm="0">
                                          <p:val>
                                            <p:strVal val="#ppt_y+#ppt_h*1.125000"/>
                                          </p:val>
                                        </p:tav>
                                        <p:tav tm="100000">
                                          <p:val>
                                            <p:strVal val="#ppt_y"/>
                                          </p:val>
                                        </p:tav>
                                      </p:tavLst>
                                    </p:anim>
                                    <p:animEffect transition="in" filter="wipe(up)">
                                      <p:cBhvr>
                                        <p:cTn id="45" dur="500"/>
                                        <p:tgtEl>
                                          <p:spTgt spid="2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p:tgtEl>
                                          <p:spTgt spid="25"/>
                                        </p:tgtEl>
                                        <p:attrNameLst>
                                          <p:attrName>ppt_y</p:attrName>
                                        </p:attrNameLst>
                                      </p:cBhvr>
                                      <p:tavLst>
                                        <p:tav tm="0">
                                          <p:val>
                                            <p:strVal val="#ppt_y+#ppt_h*1.125000"/>
                                          </p:val>
                                        </p:tav>
                                        <p:tav tm="100000">
                                          <p:val>
                                            <p:strVal val="#ppt_y"/>
                                          </p:val>
                                        </p:tav>
                                      </p:tavLst>
                                    </p:anim>
                                    <p:animEffect transition="in" filter="wipe(up)">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238" y="1998785"/>
            <a:ext cx="8229600" cy="3573463"/>
          </a:xfrm>
        </p:spPr>
        <p:txBody>
          <a:bodyPr/>
          <a:lstStyle/>
          <a:p>
            <a:r>
              <a:rPr lang="en-US" sz="1600" dirty="0" smtClean="0"/>
              <a:t>Certified CISO (C|CISO)</a:t>
            </a:r>
          </a:p>
          <a:p>
            <a:r>
              <a:rPr lang="en-US" sz="1600" dirty="0" smtClean="0"/>
              <a:t>Founded Florida Datamation in 1982</a:t>
            </a:r>
          </a:p>
          <a:p>
            <a:r>
              <a:rPr lang="en-US" sz="1600" dirty="0" smtClean="0"/>
              <a:t>Founded SECNAP Network Security in 2001</a:t>
            </a:r>
          </a:p>
          <a:p>
            <a:r>
              <a:rPr lang="en-US" sz="1600" dirty="0" smtClean="0"/>
              <a:t>Founded Security Privateers in 2012</a:t>
            </a:r>
            <a:endParaRPr lang="en-US" sz="1600" dirty="0"/>
          </a:p>
          <a:p>
            <a:r>
              <a:rPr lang="en-US" sz="1600" dirty="0" smtClean="0"/>
              <a:t>Clients include NSA, VISA, Nortel, SAIC, NOAA, DOD, IBM, HP, SAP, Bank United</a:t>
            </a:r>
          </a:p>
          <a:p>
            <a:r>
              <a:rPr lang="en-US" sz="1600" dirty="0" smtClean="0"/>
              <a:t>Designed IT Risk and Compliance Audit Practice</a:t>
            </a:r>
          </a:p>
          <a:p>
            <a:r>
              <a:rPr lang="en-US" sz="1600" dirty="0" smtClean="0"/>
              <a:t>Built Custom Cloud and Virtualization to support Email Security</a:t>
            </a:r>
          </a:p>
          <a:p>
            <a:r>
              <a:rPr lang="en-US" sz="1600" dirty="0"/>
              <a:t>Member of FreeBSD Development Team</a:t>
            </a:r>
          </a:p>
          <a:p>
            <a:r>
              <a:rPr lang="en-US" sz="1600" dirty="0"/>
              <a:t>Finalist EE Times Innovator of the Year</a:t>
            </a:r>
          </a:p>
          <a:p>
            <a:r>
              <a:rPr lang="en-US" sz="1600" dirty="0"/>
              <a:t>Holder, US Patent Number </a:t>
            </a:r>
            <a:r>
              <a:rPr lang="en-US" sz="1600" dirty="0" smtClean="0"/>
              <a:t>7603711</a:t>
            </a:r>
            <a:endParaRPr lang="en-US" sz="1600" dirty="0"/>
          </a:p>
          <a:p>
            <a:r>
              <a:rPr lang="en-US" sz="1600" dirty="0" smtClean="0"/>
              <a:t>Member:  Infragard, ISSA, ISACA, CSA, SFTA</a:t>
            </a:r>
            <a:endParaRPr lang="en-US" sz="1600" dirty="0"/>
          </a:p>
        </p:txBody>
      </p:sp>
      <p:sp>
        <p:nvSpPr>
          <p:cNvPr id="3" name="Title 2"/>
          <p:cNvSpPr>
            <a:spLocks noGrp="1"/>
          </p:cNvSpPr>
          <p:nvPr>
            <p:ph type="title"/>
          </p:nvPr>
        </p:nvSpPr>
        <p:spPr/>
        <p:txBody>
          <a:bodyPr/>
          <a:lstStyle/>
          <a:p>
            <a:r>
              <a:rPr lang="en-US" dirty="0" smtClean="0"/>
              <a:t>Michael Scheidell, CISO</a:t>
            </a:r>
            <a:endParaRPr lang="en-US" dirty="0"/>
          </a:p>
        </p:txBody>
      </p:sp>
      <p:sp>
        <p:nvSpPr>
          <p:cNvPr id="4" name="Text Placeholder 3"/>
          <p:cNvSpPr>
            <a:spLocks noGrp="1"/>
          </p:cNvSpPr>
          <p:nvPr>
            <p:ph type="body" idx="13"/>
          </p:nvPr>
        </p:nvSpPr>
        <p:spPr>
          <a:xfrm>
            <a:off x="177800" y="1130301"/>
            <a:ext cx="7198946" cy="358774"/>
          </a:xfrm>
        </p:spPr>
        <p:txBody>
          <a:bodyPr/>
          <a:lstStyle/>
          <a:p>
            <a:r>
              <a:rPr lang="en-US" dirty="0" smtClean="0"/>
              <a:t>Managing Director, Security Privateers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769" y="5910731"/>
            <a:ext cx="2358190" cy="715318"/>
          </a:xfrm>
          <a:prstGeom prst="rect">
            <a:avLst/>
          </a:prstGeom>
        </p:spPr>
      </p:pic>
    </p:spTree>
    <p:extLst>
      <p:ext uri="{BB962C8B-B14F-4D97-AF65-F5344CB8AC3E}">
        <p14:creationId xmlns:p14="http://schemas.microsoft.com/office/powerpoint/2010/main" val="2663128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588" y="4213225"/>
            <a:ext cx="9144001"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dirty="0">
              <a:solidFill>
                <a:srgbClr val="FFFFFF"/>
              </a:solidFill>
              <a:ea typeface="ＭＳ Ｐゴシック" charset="-128"/>
            </a:endParaRPr>
          </a:p>
        </p:txBody>
      </p:sp>
      <p:grpSp>
        <p:nvGrpSpPr>
          <p:cNvPr id="2" name="Group 2"/>
          <p:cNvGrpSpPr>
            <a:grpSpLocks/>
          </p:cNvGrpSpPr>
          <p:nvPr/>
        </p:nvGrpSpPr>
        <p:grpSpPr bwMode="auto">
          <a:xfrm>
            <a:off x="866775" y="1827213"/>
            <a:ext cx="7351713" cy="1079500"/>
            <a:chOff x="866775" y="1827213"/>
            <a:chExt cx="7351713" cy="1079500"/>
          </a:xfrm>
        </p:grpSpPr>
        <p:sp>
          <p:nvSpPr>
            <p:cNvPr id="18470" name="Rounded Rectangle 33"/>
            <p:cNvSpPr>
              <a:spLocks noChangeArrowheads="1"/>
            </p:cNvSpPr>
            <p:nvPr/>
          </p:nvSpPr>
          <p:spPr bwMode="auto">
            <a:xfrm rot="16200000" flipH="1">
              <a:off x="4002882" y="-1308894"/>
              <a:ext cx="1079500" cy="7351713"/>
            </a:xfrm>
            <a:prstGeom prst="roundRect">
              <a:avLst>
                <a:gd name="adj" fmla="val 7870"/>
              </a:avLst>
            </a:prstGeom>
            <a:solidFill>
              <a:srgbClr val="FFFFFF"/>
            </a:solidFill>
            <a:ln w="6350">
              <a:solidFill>
                <a:srgbClr val="D9D9D9"/>
              </a:solidFill>
              <a:round/>
              <a:headEnd/>
              <a:tailEnd/>
            </a:ln>
          </p:spPr>
          <p:txBody>
            <a:bodyPr anchor="ctr"/>
            <a:lstStyle/>
            <a:p>
              <a:pPr algn="ctr" fontAlgn="base">
                <a:spcBef>
                  <a:spcPct val="0"/>
                </a:spcBef>
                <a:spcAft>
                  <a:spcPct val="0"/>
                </a:spcAft>
              </a:pPr>
              <a:endParaRPr lang="nb-NO">
                <a:solidFill>
                  <a:srgbClr val="FFFFFF"/>
                </a:solidFill>
                <a:ea typeface="ＭＳ Ｐゴシック" charset="-128"/>
              </a:endParaRPr>
            </a:p>
          </p:txBody>
        </p:sp>
        <p:sp>
          <p:nvSpPr>
            <p:cNvPr id="36" name="Round Same Side Corner Rectangle 35"/>
            <p:cNvSpPr/>
            <p:nvPr/>
          </p:nvSpPr>
          <p:spPr>
            <a:xfrm>
              <a:off x="866775" y="1827213"/>
              <a:ext cx="7351713" cy="306387"/>
            </a:xfrm>
            <a:prstGeom prst="round2SameRect">
              <a:avLst>
                <a:gd name="adj1" fmla="val 27778"/>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grpSp>
      <p:grpSp>
        <p:nvGrpSpPr>
          <p:cNvPr id="3" name="Group 1"/>
          <p:cNvGrpSpPr>
            <a:grpSpLocks/>
          </p:cNvGrpSpPr>
          <p:nvPr/>
        </p:nvGrpSpPr>
        <p:grpSpPr bwMode="auto">
          <a:xfrm>
            <a:off x="1035050" y="2262188"/>
            <a:ext cx="460375" cy="460375"/>
            <a:chOff x="1035050" y="2262188"/>
            <a:chExt cx="460375" cy="460375"/>
          </a:xfrm>
        </p:grpSpPr>
        <p:sp>
          <p:nvSpPr>
            <p:cNvPr id="42" name="Ellipse 53"/>
            <p:cNvSpPr>
              <a:spLocks noChangeArrowheads="1"/>
            </p:cNvSpPr>
            <p:nvPr/>
          </p:nvSpPr>
          <p:spPr bwMode="auto">
            <a:xfrm>
              <a:off x="1035050" y="2262188"/>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69" name="Tekstboks 54"/>
            <p:cNvSpPr txBox="1">
              <a:spLocks noChangeArrowheads="1"/>
            </p:cNvSpPr>
            <p:nvPr/>
          </p:nvSpPr>
          <p:spPr bwMode="auto">
            <a:xfrm>
              <a:off x="1125538" y="23082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da-DK" sz="1800">
                  <a:solidFill>
                    <a:srgbClr val="151616"/>
                  </a:solidFill>
                  <a:latin typeface="Calibri" charset="0"/>
                </a:rPr>
                <a:t>1</a:t>
              </a:r>
            </a:p>
          </p:txBody>
        </p:sp>
      </p:grpSp>
      <p:sp>
        <p:nvSpPr>
          <p:cNvPr id="17417" name="Rektangel 76"/>
          <p:cNvSpPr>
            <a:spLocks noChangeArrowheads="1"/>
          </p:cNvSpPr>
          <p:nvPr/>
        </p:nvSpPr>
        <p:spPr bwMode="auto">
          <a:xfrm>
            <a:off x="1000125" y="1839913"/>
            <a:ext cx="2435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ts val="600"/>
              </a:spcAft>
            </a:pPr>
            <a:r>
              <a:rPr lang="en-US" sz="1400" b="1" noProof="1" smtClean="0">
                <a:solidFill>
                  <a:srgbClr val="FFFFFF"/>
                </a:solidFill>
                <a:ea typeface="ＭＳ Ｐゴシック" charset="-128"/>
                <a:cs typeface="Arial" charset="0"/>
              </a:rPr>
              <a:t>Sherlock Technology </a:t>
            </a:r>
            <a:endParaRPr lang="en-US" sz="1400" b="1" noProof="1">
              <a:solidFill>
                <a:srgbClr val="FFFFFF"/>
              </a:solidFill>
              <a:ea typeface="ＭＳ Ｐゴシック" charset="-128"/>
              <a:cs typeface="Arial" charset="0"/>
            </a:endParaRPr>
          </a:p>
        </p:txBody>
      </p:sp>
      <p:sp>
        <p:nvSpPr>
          <p:cNvPr id="17430" name="Tekstboks 72"/>
          <p:cNvSpPr txBox="1">
            <a:spLocks noChangeArrowheads="1"/>
          </p:cNvSpPr>
          <p:nvPr/>
        </p:nvSpPr>
        <p:spPr bwMode="auto">
          <a:xfrm>
            <a:off x="1635125" y="2308225"/>
            <a:ext cx="545941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457200" eaLnBrk="1" fontAlgn="base" hangingPunct="1">
              <a:spcBef>
                <a:spcPct val="0"/>
              </a:spcBef>
              <a:spcAft>
                <a:spcPct val="0"/>
              </a:spcAft>
            </a:pPr>
            <a:r>
              <a:rPr lang="en-US" sz="1200" dirty="0" smtClean="0">
                <a:solidFill>
                  <a:srgbClr val="000000"/>
                </a:solidFill>
                <a:latin typeface="Calibri" charset="0"/>
              </a:rPr>
              <a:t>Contracts Security Privateers to do an IT Risk Assessment, Internal and External.</a:t>
            </a:r>
          </a:p>
          <a:p>
            <a:pPr marL="171450" indent="-171450" algn="just" defTabSz="457200" eaLnBrk="1" fontAlgn="base" hangingPunct="1">
              <a:spcBef>
                <a:spcPct val="0"/>
              </a:spcBef>
              <a:spcAft>
                <a:spcPct val="0"/>
              </a:spcAft>
              <a:buFont typeface="Arial" pitchFamily="34" charset="0"/>
              <a:buChar char="•"/>
            </a:pPr>
            <a:r>
              <a:rPr lang="en-US" sz="1200" dirty="0">
                <a:solidFill>
                  <a:srgbClr val="000000"/>
                </a:solidFill>
                <a:latin typeface="Calibri" charset="0"/>
              </a:rPr>
              <a:t>Internal Systems checked for patches, spyware, anti-virus software, and updates.</a:t>
            </a:r>
          </a:p>
          <a:p>
            <a:pPr marL="171450" indent="-171450" algn="just" defTabSz="457200" eaLnBrk="1" fontAlgn="base" hangingPunct="1">
              <a:spcBef>
                <a:spcPct val="0"/>
              </a:spcBef>
              <a:spcAft>
                <a:spcPct val="0"/>
              </a:spcAft>
              <a:buFont typeface="Arial" pitchFamily="34" charset="0"/>
              <a:buChar char="•"/>
            </a:pPr>
            <a:r>
              <a:rPr lang="en-US" sz="1200" dirty="0">
                <a:solidFill>
                  <a:srgbClr val="000000"/>
                </a:solidFill>
                <a:latin typeface="Calibri" charset="0"/>
              </a:rPr>
              <a:t>External Systems checked for configuration errors and security updates.</a:t>
            </a:r>
            <a:endParaRPr lang="da-DK" sz="1200" dirty="0">
              <a:solidFill>
                <a:srgbClr val="000000"/>
              </a:solidFill>
              <a:latin typeface="Calibri" charset="0"/>
            </a:endParaRPr>
          </a:p>
          <a:p>
            <a:pPr algn="just" defTabSz="457200" eaLnBrk="1" fontAlgn="base" hangingPunct="1">
              <a:spcBef>
                <a:spcPct val="0"/>
              </a:spcBef>
              <a:spcAft>
                <a:spcPct val="0"/>
              </a:spcAft>
            </a:pPr>
            <a:endParaRPr lang="da-DK" sz="1100" dirty="0">
              <a:solidFill>
                <a:srgbClr val="000000"/>
              </a:solidFill>
              <a:latin typeface="Calibri" charset="0"/>
            </a:endParaRPr>
          </a:p>
        </p:txBody>
      </p:sp>
      <p:grpSp>
        <p:nvGrpSpPr>
          <p:cNvPr id="4" name="Group 48"/>
          <p:cNvGrpSpPr>
            <a:grpSpLocks/>
          </p:cNvGrpSpPr>
          <p:nvPr/>
        </p:nvGrpSpPr>
        <p:grpSpPr bwMode="auto">
          <a:xfrm>
            <a:off x="0" y="0"/>
            <a:ext cx="7062788" cy="931823"/>
            <a:chOff x="0" y="0"/>
            <a:chExt cx="7062788" cy="931823"/>
          </a:xfrm>
        </p:grpSpPr>
        <p:sp>
          <p:nvSpPr>
            <p:cNvPr id="18464" name="TextBox 43"/>
            <p:cNvSpPr txBox="1">
              <a:spLocks noChangeArrowheads="1"/>
            </p:cNvSpPr>
            <p:nvPr/>
          </p:nvSpPr>
          <p:spPr bwMode="auto">
            <a:xfrm>
              <a:off x="314325" y="600075"/>
              <a:ext cx="1816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300" b="1" dirty="0">
                  <a:solidFill>
                    <a:srgbClr val="000000"/>
                  </a:solidFill>
                  <a:latin typeface="Calibri" charset="0"/>
                </a:rPr>
                <a:t>Sub headline</a:t>
              </a:r>
            </a:p>
          </p:txBody>
        </p:sp>
        <p:sp>
          <p:nvSpPr>
            <p:cNvPr id="18465" name="TextBox 54"/>
            <p:cNvSpPr txBox="1">
              <a:spLocks noChangeArrowheads="1"/>
            </p:cNvSpPr>
            <p:nvPr/>
          </p:nvSpPr>
          <p:spPr bwMode="auto">
            <a:xfrm>
              <a:off x="314325" y="377825"/>
              <a:ext cx="1895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500" b="1">
                  <a:solidFill>
                    <a:srgbClr val="262626"/>
                  </a:solidFill>
                  <a:latin typeface="Calibri" charset="0"/>
                </a:rPr>
                <a:t>AGENDA</a:t>
              </a:r>
              <a:endParaRPr lang="en-GB" sz="1500" dirty="0">
                <a:solidFill>
                  <a:srgbClr val="262626"/>
                </a:solidFill>
                <a:latin typeface="Calibri" charset="0"/>
              </a:endParaRPr>
            </a:p>
          </p:txBody>
        </p:sp>
        <p:sp>
          <p:nvSpPr>
            <p:cNvPr id="53" name="Rectangle 52"/>
            <p:cNvSpPr/>
            <p:nvPr/>
          </p:nvSpPr>
          <p:spPr>
            <a:xfrm>
              <a:off x="0" y="0"/>
              <a:ext cx="7062788" cy="892175"/>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67" name="TextBox 54"/>
            <p:cNvSpPr txBox="1">
              <a:spLocks noChangeArrowheads="1"/>
            </p:cNvSpPr>
            <p:nvPr/>
          </p:nvSpPr>
          <p:spPr bwMode="auto">
            <a:xfrm>
              <a:off x="314325" y="377825"/>
              <a:ext cx="2514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500" b="1" dirty="0" smtClean="0">
                  <a:solidFill>
                    <a:srgbClr val="262626"/>
                  </a:solidFill>
                  <a:latin typeface="Calibri" charset="0"/>
                </a:rPr>
                <a:t>Who, What, When, Where, How, Why</a:t>
              </a:r>
              <a:endParaRPr lang="en-GB" sz="1500" dirty="0">
                <a:solidFill>
                  <a:srgbClr val="262626"/>
                </a:solidFill>
                <a:latin typeface="Calibri" charset="0"/>
              </a:endParaRPr>
            </a:p>
          </p:txBody>
        </p:sp>
      </p:grpSp>
      <p:grpSp>
        <p:nvGrpSpPr>
          <p:cNvPr id="5" name="Group 54"/>
          <p:cNvGrpSpPr>
            <a:grpSpLocks/>
          </p:cNvGrpSpPr>
          <p:nvPr/>
        </p:nvGrpSpPr>
        <p:grpSpPr bwMode="auto">
          <a:xfrm>
            <a:off x="7059613" y="0"/>
            <a:ext cx="2084387" cy="1236663"/>
            <a:chOff x="7059613" y="0"/>
            <a:chExt cx="2084387" cy="1236663"/>
          </a:xfrm>
        </p:grpSpPr>
        <p:pic>
          <p:nvPicPr>
            <p:cNvPr id="18462" name="Billede 31" descr="dreamstime_Blue Ocea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9613" y="0"/>
              <a:ext cx="2082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p:nvPr/>
          </p:nvSpPr>
          <p:spPr>
            <a:xfrm>
              <a:off x="7062788" y="879475"/>
              <a:ext cx="2081212" cy="35718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grpSp>
      <p:grpSp>
        <p:nvGrpSpPr>
          <p:cNvPr id="6" name="Group 58"/>
          <p:cNvGrpSpPr>
            <a:grpSpLocks/>
          </p:cNvGrpSpPr>
          <p:nvPr/>
        </p:nvGrpSpPr>
        <p:grpSpPr bwMode="auto">
          <a:xfrm>
            <a:off x="0" y="879475"/>
            <a:ext cx="7062788" cy="357188"/>
            <a:chOff x="0" y="879475"/>
            <a:chExt cx="7062788" cy="357188"/>
          </a:xfrm>
        </p:grpSpPr>
        <p:sp>
          <p:nvSpPr>
            <p:cNvPr id="61" name="Rectangle 60"/>
            <p:cNvSpPr/>
            <p:nvPr/>
          </p:nvSpPr>
          <p:spPr>
            <a:xfrm>
              <a:off x="0" y="879475"/>
              <a:ext cx="7062788" cy="35718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61" name="TextBox 43"/>
            <p:cNvSpPr txBox="1">
              <a:spLocks noChangeArrowheads="1"/>
            </p:cNvSpPr>
            <p:nvPr/>
          </p:nvSpPr>
          <p:spPr bwMode="auto">
            <a:xfrm>
              <a:off x="314325" y="892175"/>
              <a:ext cx="587382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300" b="1" dirty="0" smtClean="0">
                  <a:solidFill>
                    <a:prstClr val="white"/>
                  </a:solidFill>
                  <a:latin typeface="Calibri" charset="0"/>
                </a:rPr>
                <a:t>Typical IT RISK Assessment and Security Health Check</a:t>
              </a:r>
              <a:endParaRPr lang="en-US" sz="1300" b="1" dirty="0">
                <a:solidFill>
                  <a:prstClr val="white"/>
                </a:solidFill>
                <a:latin typeface="Calibri" charset="0"/>
              </a:endParaRPr>
            </a:p>
          </p:txBody>
        </p:sp>
      </p:grpSp>
      <p:grpSp>
        <p:nvGrpSpPr>
          <p:cNvPr id="7" name="Group 70"/>
          <p:cNvGrpSpPr>
            <a:grpSpLocks/>
          </p:cNvGrpSpPr>
          <p:nvPr/>
        </p:nvGrpSpPr>
        <p:grpSpPr bwMode="auto">
          <a:xfrm>
            <a:off x="866775" y="4751388"/>
            <a:ext cx="7351713" cy="1079500"/>
            <a:chOff x="866775" y="1827213"/>
            <a:chExt cx="7351713" cy="1079500"/>
          </a:xfrm>
        </p:grpSpPr>
        <p:sp>
          <p:nvSpPr>
            <p:cNvPr id="18458" name="Rounded Rectangle 33"/>
            <p:cNvSpPr>
              <a:spLocks noChangeArrowheads="1"/>
            </p:cNvSpPr>
            <p:nvPr/>
          </p:nvSpPr>
          <p:spPr bwMode="auto">
            <a:xfrm rot="16200000" flipH="1">
              <a:off x="4002882" y="-1308894"/>
              <a:ext cx="1079500" cy="7351713"/>
            </a:xfrm>
            <a:prstGeom prst="roundRect">
              <a:avLst>
                <a:gd name="adj" fmla="val 7870"/>
              </a:avLst>
            </a:prstGeom>
            <a:solidFill>
              <a:srgbClr val="FFFFFF"/>
            </a:solidFill>
            <a:ln w="6350">
              <a:solidFill>
                <a:srgbClr val="D9D9D9"/>
              </a:solidFill>
              <a:round/>
              <a:headEnd/>
              <a:tailEnd/>
            </a:ln>
          </p:spPr>
          <p:txBody>
            <a:bodyPr anchor="ctr"/>
            <a:lstStyle/>
            <a:p>
              <a:pPr algn="ctr" fontAlgn="base">
                <a:spcBef>
                  <a:spcPct val="0"/>
                </a:spcBef>
                <a:spcAft>
                  <a:spcPct val="0"/>
                </a:spcAft>
              </a:pPr>
              <a:endParaRPr lang="nb-NO">
                <a:solidFill>
                  <a:srgbClr val="FFFFFF"/>
                </a:solidFill>
                <a:ea typeface="ＭＳ Ｐゴシック" charset="-128"/>
              </a:endParaRPr>
            </a:p>
          </p:txBody>
        </p:sp>
        <p:sp>
          <p:nvSpPr>
            <p:cNvPr id="73" name="Round Same Side Corner Rectangle 72"/>
            <p:cNvSpPr/>
            <p:nvPr/>
          </p:nvSpPr>
          <p:spPr>
            <a:xfrm>
              <a:off x="866775" y="1827213"/>
              <a:ext cx="7351713" cy="306387"/>
            </a:xfrm>
            <a:prstGeom prst="round2SameRect">
              <a:avLst>
                <a:gd name="adj1" fmla="val 27778"/>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grpSp>
      <p:grpSp>
        <p:nvGrpSpPr>
          <p:cNvPr id="8" name="Group 73"/>
          <p:cNvGrpSpPr>
            <a:grpSpLocks/>
          </p:cNvGrpSpPr>
          <p:nvPr/>
        </p:nvGrpSpPr>
        <p:grpSpPr bwMode="auto">
          <a:xfrm>
            <a:off x="1035050" y="5186363"/>
            <a:ext cx="460375" cy="460375"/>
            <a:chOff x="1035050" y="2262188"/>
            <a:chExt cx="460375" cy="460375"/>
          </a:xfrm>
        </p:grpSpPr>
        <p:sp>
          <p:nvSpPr>
            <p:cNvPr id="75" name="Ellipse 53"/>
            <p:cNvSpPr>
              <a:spLocks noChangeArrowheads="1"/>
            </p:cNvSpPr>
            <p:nvPr/>
          </p:nvSpPr>
          <p:spPr bwMode="auto">
            <a:xfrm>
              <a:off x="1035050" y="2262188"/>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57" name="Tekstboks 54"/>
            <p:cNvSpPr txBox="1">
              <a:spLocks noChangeArrowheads="1"/>
            </p:cNvSpPr>
            <p:nvPr/>
          </p:nvSpPr>
          <p:spPr bwMode="auto">
            <a:xfrm>
              <a:off x="1125538" y="23082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da-DK" sz="1800">
                  <a:solidFill>
                    <a:srgbClr val="151616"/>
                  </a:solidFill>
                  <a:latin typeface="Calibri" charset="0"/>
                </a:rPr>
                <a:t>3</a:t>
              </a:r>
            </a:p>
          </p:txBody>
        </p:sp>
      </p:grpSp>
      <p:sp>
        <p:nvSpPr>
          <p:cNvPr id="77" name="Rektangel 76"/>
          <p:cNvSpPr>
            <a:spLocks noChangeArrowheads="1"/>
          </p:cNvSpPr>
          <p:nvPr/>
        </p:nvSpPr>
        <p:spPr bwMode="auto">
          <a:xfrm>
            <a:off x="1000125" y="4764088"/>
            <a:ext cx="2435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ts val="600"/>
              </a:spcAft>
            </a:pPr>
            <a:r>
              <a:rPr lang="en-US" sz="1400" b="1" noProof="1" smtClean="0">
                <a:solidFill>
                  <a:srgbClr val="FFFFFF"/>
                </a:solidFill>
                <a:ea typeface="ＭＳ Ｐゴシック" charset="-128"/>
                <a:cs typeface="Arial" charset="0"/>
              </a:rPr>
              <a:t>Advanced Innovations</a:t>
            </a:r>
            <a:endParaRPr lang="en-US" sz="1400" b="1" noProof="1">
              <a:solidFill>
                <a:srgbClr val="FFFFFF"/>
              </a:solidFill>
              <a:ea typeface="ＭＳ Ｐゴシック" charset="-128"/>
              <a:cs typeface="Arial" charset="0"/>
            </a:endParaRPr>
          </a:p>
        </p:txBody>
      </p:sp>
      <p:sp>
        <p:nvSpPr>
          <p:cNvPr id="78" name="Tekstboks 72"/>
          <p:cNvSpPr txBox="1">
            <a:spLocks noChangeArrowheads="1"/>
          </p:cNvSpPr>
          <p:nvPr/>
        </p:nvSpPr>
        <p:spPr bwMode="auto">
          <a:xfrm>
            <a:off x="1635125" y="5232400"/>
            <a:ext cx="5459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457200" eaLnBrk="1" fontAlgn="base" hangingPunct="1">
              <a:spcBef>
                <a:spcPct val="0"/>
              </a:spcBef>
              <a:spcAft>
                <a:spcPct val="0"/>
              </a:spcAft>
            </a:pPr>
            <a:r>
              <a:rPr lang="da-DK" sz="1200" dirty="0" smtClean="0">
                <a:solidFill>
                  <a:srgbClr val="000000"/>
                </a:solidFill>
                <a:latin typeface="Calibri" charset="0"/>
              </a:rPr>
              <a:t>Hosts Sherlock Technology’s Web site and Servers.</a:t>
            </a:r>
          </a:p>
          <a:p>
            <a:pPr algn="just" defTabSz="457200" eaLnBrk="1" fontAlgn="base" hangingPunct="1">
              <a:spcBef>
                <a:spcPct val="0"/>
              </a:spcBef>
              <a:spcAft>
                <a:spcPct val="0"/>
              </a:spcAft>
            </a:pPr>
            <a:r>
              <a:rPr lang="da-DK" sz="1200" dirty="0" smtClean="0">
                <a:solidFill>
                  <a:srgbClr val="000000"/>
                </a:solidFill>
                <a:latin typeface="Calibri" charset="0"/>
              </a:rPr>
              <a:t>Agrees to allow Proof of Concept, ‘Wide open test’ in sandbox.</a:t>
            </a:r>
            <a:endParaRPr lang="da-DK" sz="1200" dirty="0">
              <a:solidFill>
                <a:srgbClr val="000000"/>
              </a:solidFill>
              <a:latin typeface="Calibri" charset="0"/>
            </a:endParaRPr>
          </a:p>
        </p:txBody>
      </p:sp>
      <p:grpSp>
        <p:nvGrpSpPr>
          <p:cNvPr id="9" name="Group 62"/>
          <p:cNvGrpSpPr>
            <a:grpSpLocks/>
          </p:cNvGrpSpPr>
          <p:nvPr/>
        </p:nvGrpSpPr>
        <p:grpSpPr bwMode="auto">
          <a:xfrm>
            <a:off x="866775" y="3289300"/>
            <a:ext cx="7351713" cy="1079500"/>
            <a:chOff x="866775" y="1827213"/>
            <a:chExt cx="7351713" cy="1079500"/>
          </a:xfrm>
        </p:grpSpPr>
        <p:sp>
          <p:nvSpPr>
            <p:cNvPr id="18454" name="Rounded Rectangle 33"/>
            <p:cNvSpPr>
              <a:spLocks noChangeArrowheads="1"/>
            </p:cNvSpPr>
            <p:nvPr/>
          </p:nvSpPr>
          <p:spPr bwMode="auto">
            <a:xfrm rot="16200000" flipH="1">
              <a:off x="4002882" y="-1308894"/>
              <a:ext cx="1079500" cy="7351713"/>
            </a:xfrm>
            <a:prstGeom prst="roundRect">
              <a:avLst>
                <a:gd name="adj" fmla="val 7870"/>
              </a:avLst>
            </a:prstGeom>
            <a:solidFill>
              <a:srgbClr val="FFFFFF"/>
            </a:solidFill>
            <a:ln w="6350">
              <a:solidFill>
                <a:srgbClr val="D9D9D9"/>
              </a:solidFill>
              <a:round/>
              <a:headEnd/>
              <a:tailEnd/>
            </a:ln>
          </p:spPr>
          <p:txBody>
            <a:bodyPr anchor="ctr"/>
            <a:lstStyle/>
            <a:p>
              <a:pPr algn="ctr" fontAlgn="base">
                <a:spcBef>
                  <a:spcPct val="0"/>
                </a:spcBef>
                <a:spcAft>
                  <a:spcPct val="0"/>
                </a:spcAft>
              </a:pPr>
              <a:endParaRPr lang="nb-NO">
                <a:solidFill>
                  <a:srgbClr val="FFFFFF"/>
                </a:solidFill>
                <a:ea typeface="ＭＳ Ｐゴシック" charset="-128"/>
              </a:endParaRPr>
            </a:p>
          </p:txBody>
        </p:sp>
        <p:sp>
          <p:nvSpPr>
            <p:cNvPr id="65" name="Round Same Side Corner Rectangle 64"/>
            <p:cNvSpPr/>
            <p:nvPr/>
          </p:nvSpPr>
          <p:spPr>
            <a:xfrm>
              <a:off x="866775" y="1827213"/>
              <a:ext cx="7351713" cy="306388"/>
            </a:xfrm>
            <a:prstGeom prst="round2SameRect">
              <a:avLst>
                <a:gd name="adj1" fmla="val 27778"/>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grpSp>
      <p:grpSp>
        <p:nvGrpSpPr>
          <p:cNvPr id="10" name="Group 65"/>
          <p:cNvGrpSpPr>
            <a:grpSpLocks/>
          </p:cNvGrpSpPr>
          <p:nvPr/>
        </p:nvGrpSpPr>
        <p:grpSpPr bwMode="auto">
          <a:xfrm>
            <a:off x="1035050" y="3724275"/>
            <a:ext cx="460375" cy="460375"/>
            <a:chOff x="1035050" y="2262188"/>
            <a:chExt cx="460375" cy="460375"/>
          </a:xfrm>
        </p:grpSpPr>
        <p:sp>
          <p:nvSpPr>
            <p:cNvPr id="67" name="Ellipse 53"/>
            <p:cNvSpPr>
              <a:spLocks noChangeArrowheads="1"/>
            </p:cNvSpPr>
            <p:nvPr/>
          </p:nvSpPr>
          <p:spPr bwMode="auto">
            <a:xfrm>
              <a:off x="1035050" y="2262188"/>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53" name="Tekstboks 54"/>
            <p:cNvSpPr txBox="1">
              <a:spLocks noChangeArrowheads="1"/>
            </p:cNvSpPr>
            <p:nvPr/>
          </p:nvSpPr>
          <p:spPr bwMode="auto">
            <a:xfrm>
              <a:off x="1125538" y="23082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da-DK" sz="1800">
                  <a:solidFill>
                    <a:srgbClr val="151616"/>
                  </a:solidFill>
                  <a:latin typeface="Calibri" charset="0"/>
                </a:rPr>
                <a:t>2</a:t>
              </a:r>
            </a:p>
          </p:txBody>
        </p:sp>
      </p:grpSp>
      <p:sp>
        <p:nvSpPr>
          <p:cNvPr id="69" name="Rektangel 76"/>
          <p:cNvSpPr>
            <a:spLocks noChangeArrowheads="1"/>
          </p:cNvSpPr>
          <p:nvPr/>
        </p:nvSpPr>
        <p:spPr bwMode="auto">
          <a:xfrm>
            <a:off x="1000125" y="3302000"/>
            <a:ext cx="2435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ts val="600"/>
              </a:spcAft>
            </a:pPr>
            <a:r>
              <a:rPr lang="en-US" sz="1400" b="1" noProof="1" smtClean="0">
                <a:solidFill>
                  <a:srgbClr val="FFFFFF"/>
                </a:solidFill>
                <a:ea typeface="ＭＳ Ｐゴシック" charset="-128"/>
                <a:cs typeface="Arial" charset="0"/>
              </a:rPr>
              <a:t>Security Privateers</a:t>
            </a:r>
            <a:endParaRPr lang="en-US" sz="1400" b="1" noProof="1">
              <a:solidFill>
                <a:srgbClr val="FFFFFF"/>
              </a:solidFill>
              <a:ea typeface="ＭＳ Ｐゴシック" charset="-128"/>
              <a:cs typeface="Arial" charset="0"/>
            </a:endParaRPr>
          </a:p>
        </p:txBody>
      </p:sp>
      <p:sp>
        <p:nvSpPr>
          <p:cNvPr id="70" name="Tekstboks 72"/>
          <p:cNvSpPr txBox="1">
            <a:spLocks noChangeArrowheads="1"/>
          </p:cNvSpPr>
          <p:nvPr/>
        </p:nvSpPr>
        <p:spPr bwMode="auto">
          <a:xfrm>
            <a:off x="1635125" y="3770313"/>
            <a:ext cx="54594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457200" eaLnBrk="1" fontAlgn="base" hangingPunct="1">
              <a:spcBef>
                <a:spcPct val="0"/>
              </a:spcBef>
              <a:spcAft>
                <a:spcPct val="0"/>
              </a:spcAft>
            </a:pPr>
            <a:r>
              <a:rPr lang="en-US" sz="1200" dirty="0" smtClean="0">
                <a:solidFill>
                  <a:srgbClr val="000000"/>
                </a:solidFill>
                <a:latin typeface="Calibri" charset="0"/>
              </a:rPr>
              <a:t>Tools planned to be used include Nessus, SAINT, Metasploit, Custom Scripts</a:t>
            </a:r>
          </a:p>
          <a:p>
            <a:pPr algn="just" defTabSz="457200" eaLnBrk="1" fontAlgn="base" hangingPunct="1">
              <a:spcBef>
                <a:spcPct val="0"/>
              </a:spcBef>
              <a:spcAft>
                <a:spcPct val="0"/>
              </a:spcAft>
            </a:pPr>
            <a:r>
              <a:rPr lang="en-US" sz="1200" dirty="0" smtClean="0">
                <a:solidFill>
                  <a:srgbClr val="000000"/>
                </a:solidFill>
                <a:latin typeface="Calibri" charset="0"/>
              </a:rPr>
              <a:t>Server Test Platform is FreeBSD, based in Amazon EC2 Cloud</a:t>
            </a:r>
            <a:endParaRPr lang="da-DK" sz="1200" dirty="0">
              <a:solidFill>
                <a:srgbClr val="000000"/>
              </a:solidFill>
              <a:latin typeface="Calibri" charset="0"/>
            </a:endParaRPr>
          </a:p>
          <a:p>
            <a:pPr algn="just" defTabSz="457200" eaLnBrk="1" fontAlgn="base" hangingPunct="1">
              <a:spcBef>
                <a:spcPct val="0"/>
              </a:spcBef>
              <a:spcAft>
                <a:spcPct val="0"/>
              </a:spcAft>
            </a:pPr>
            <a:endParaRPr lang="da-DK" sz="1100" dirty="0">
              <a:solidFill>
                <a:srgbClr val="000000"/>
              </a:solidFill>
              <a:latin typeface="Calibri" charset="0"/>
            </a:endParaRP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769" y="5910731"/>
            <a:ext cx="2358190" cy="715318"/>
          </a:xfrm>
          <a:prstGeom prst="rect">
            <a:avLst/>
          </a:prstGeom>
        </p:spPr>
      </p:pic>
    </p:spTree>
    <p:extLst>
      <p:ext uri="{BB962C8B-B14F-4D97-AF65-F5344CB8AC3E}">
        <p14:creationId xmlns:p14="http://schemas.microsoft.com/office/powerpoint/2010/main" val="102385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0" presetClass="path" presetSubtype="0" accel="50000" decel="50000" fill="hold" nodeType="withEffect">
                                  <p:stCondLst>
                                    <p:cond delay="0"/>
                                  </p:stCondLst>
                                  <p:childTnLst>
                                    <p:animMotion origin="layout" path="M -1.38889E-6 0.26574 L -1.38889E-6 -2.22222E-6 " pathEditMode="relative" ptsTypes="AA">
                                      <p:cBhvr>
                                        <p:cTn id="23" dur="2000" fill="hold"/>
                                        <p:tgtEl>
                                          <p:spTgt spid="2"/>
                                        </p:tgtEl>
                                        <p:attrNameLst>
                                          <p:attrName>ppt_x</p:attrName>
                                          <p:attrName>ppt_y</p:attrName>
                                        </p:attrNameLst>
                                      </p:cBhvr>
                                    </p:animMotion>
                                  </p:childTnLst>
                                </p:cTn>
                              </p:par>
                              <p:par>
                                <p:cTn id="24" presetID="23"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2000" fill="hold"/>
                                        <p:tgtEl>
                                          <p:spTgt spid="2"/>
                                        </p:tgtEl>
                                        <p:attrNameLst>
                                          <p:attrName>ppt_w</p:attrName>
                                        </p:attrNameLst>
                                      </p:cBhvr>
                                      <p:tavLst>
                                        <p:tav tm="0">
                                          <p:val>
                                            <p:fltVal val="0"/>
                                          </p:val>
                                        </p:tav>
                                        <p:tav tm="100000">
                                          <p:val>
                                            <p:strVal val="#ppt_w"/>
                                          </p:val>
                                        </p:tav>
                                      </p:tavLst>
                                    </p:anim>
                                    <p:anim calcmode="lin" valueType="num">
                                      <p:cBhvr>
                                        <p:cTn id="27" dur="2000" fill="hold"/>
                                        <p:tgtEl>
                                          <p:spTgt spid="2"/>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7417"/>
                                        </p:tgtEl>
                                        <p:attrNameLst>
                                          <p:attrName>style.visibility</p:attrName>
                                        </p:attrNameLst>
                                      </p:cBhvr>
                                      <p:to>
                                        <p:strVal val="visible"/>
                                      </p:to>
                                    </p:set>
                                    <p:anim calcmode="lin" valueType="num">
                                      <p:cBhvr additive="base">
                                        <p:cTn id="31" dur="500"/>
                                        <p:tgtEl>
                                          <p:spTgt spid="17417"/>
                                        </p:tgtEl>
                                        <p:attrNameLst>
                                          <p:attrName>ppt_y</p:attrName>
                                        </p:attrNameLst>
                                      </p:cBhvr>
                                      <p:tavLst>
                                        <p:tav tm="0">
                                          <p:val>
                                            <p:strVal val="#ppt_y+#ppt_h*1.125000"/>
                                          </p:val>
                                        </p:tav>
                                        <p:tav tm="100000">
                                          <p:val>
                                            <p:strVal val="#ppt_y"/>
                                          </p:val>
                                        </p:tav>
                                      </p:tavLst>
                                    </p:anim>
                                    <p:animEffect transition="in" filter="wipe(up)">
                                      <p:cBhvr>
                                        <p:cTn id="32" dur="500"/>
                                        <p:tgtEl>
                                          <p:spTgt spid="17417"/>
                                        </p:tgtEl>
                                      </p:cBhvr>
                                    </p:animEffect>
                                  </p:childTnLst>
                                </p:cTn>
                              </p:par>
                              <p:par>
                                <p:cTn id="33" presetID="12" presetClass="entr" presetSubtype="1" fill="hold" grpId="0" nodeType="withEffect">
                                  <p:stCondLst>
                                    <p:cond delay="300"/>
                                  </p:stCondLst>
                                  <p:childTnLst>
                                    <p:set>
                                      <p:cBhvr>
                                        <p:cTn id="34" dur="1" fill="hold">
                                          <p:stCondLst>
                                            <p:cond delay="0"/>
                                          </p:stCondLst>
                                        </p:cTn>
                                        <p:tgtEl>
                                          <p:spTgt spid="17430"/>
                                        </p:tgtEl>
                                        <p:attrNameLst>
                                          <p:attrName>style.visibility</p:attrName>
                                        </p:attrNameLst>
                                      </p:cBhvr>
                                      <p:to>
                                        <p:strVal val="visible"/>
                                      </p:to>
                                    </p:set>
                                    <p:anim calcmode="lin" valueType="num">
                                      <p:cBhvr additive="base">
                                        <p:cTn id="35" dur="500"/>
                                        <p:tgtEl>
                                          <p:spTgt spid="17430"/>
                                        </p:tgtEl>
                                        <p:attrNameLst>
                                          <p:attrName>ppt_y</p:attrName>
                                        </p:attrNameLst>
                                      </p:cBhvr>
                                      <p:tavLst>
                                        <p:tav tm="0">
                                          <p:val>
                                            <p:strVal val="#ppt_y-#ppt_h*1.125000"/>
                                          </p:val>
                                        </p:tav>
                                        <p:tav tm="100000">
                                          <p:val>
                                            <p:strVal val="#ppt_y"/>
                                          </p:val>
                                        </p:tav>
                                      </p:tavLst>
                                    </p:anim>
                                    <p:animEffect transition="in" filter="wipe(down)">
                                      <p:cBhvr>
                                        <p:cTn id="36" dur="500"/>
                                        <p:tgtEl>
                                          <p:spTgt spid="17430"/>
                                        </p:tgtEl>
                                      </p:cBhvr>
                                    </p:animEffect>
                                  </p:childTnLst>
                                </p:cTn>
                              </p:par>
                              <p:par>
                                <p:cTn id="37" presetID="12" presetClass="entr" presetSubtype="8" fill="hold"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p:tgtEl>
                                          <p:spTgt spid="3"/>
                                        </p:tgtEl>
                                        <p:attrNameLst>
                                          <p:attrName>ppt_x</p:attrName>
                                        </p:attrNameLst>
                                      </p:cBhvr>
                                      <p:tavLst>
                                        <p:tav tm="0">
                                          <p:val>
                                            <p:strVal val="#ppt_x-#ppt_w*1.125000"/>
                                          </p:val>
                                        </p:tav>
                                        <p:tav tm="100000">
                                          <p:val>
                                            <p:strVal val="#ppt_x"/>
                                          </p:val>
                                        </p:tav>
                                      </p:tavLst>
                                    </p:anim>
                                    <p:animEffect transition="in" filter="wipe(right)">
                                      <p:cBhvr>
                                        <p:cTn id="40" dur="500"/>
                                        <p:tgtEl>
                                          <p:spTgt spid="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2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2000" fill="hold"/>
                                        <p:tgtEl>
                                          <p:spTgt spid="9"/>
                                        </p:tgtEl>
                                        <p:attrNameLst>
                                          <p:attrName>ppt_w</p:attrName>
                                        </p:attrNameLst>
                                      </p:cBhvr>
                                      <p:tavLst>
                                        <p:tav tm="0">
                                          <p:val>
                                            <p:fltVal val="0"/>
                                          </p:val>
                                        </p:tav>
                                        <p:tav tm="100000">
                                          <p:val>
                                            <p:strVal val="#ppt_w"/>
                                          </p:val>
                                        </p:tav>
                                      </p:tavLst>
                                    </p:anim>
                                    <p:anim calcmode="lin" valueType="num">
                                      <p:cBhvr>
                                        <p:cTn id="49" dur="2000" fill="hold"/>
                                        <p:tgtEl>
                                          <p:spTgt spid="9"/>
                                        </p:tgtEl>
                                        <p:attrNameLst>
                                          <p:attrName>ppt_h</p:attrName>
                                        </p:attrNameLst>
                                      </p:cBhvr>
                                      <p:tavLst>
                                        <p:tav tm="0">
                                          <p:val>
                                            <p:fltVal val="0"/>
                                          </p:val>
                                        </p:tav>
                                        <p:tav tm="100000">
                                          <p:val>
                                            <p:strVal val="#ppt_h"/>
                                          </p:val>
                                        </p:tav>
                                      </p:tavLst>
                                    </p:anim>
                                  </p:childTnLst>
                                </p:cTn>
                              </p:par>
                            </p:childTnLst>
                          </p:cTn>
                        </p:par>
                        <p:par>
                          <p:cTn id="50" fill="hold" nodeType="afterGroup">
                            <p:stCondLst>
                              <p:cond delay="2000"/>
                            </p:stCondLst>
                            <p:childTnLst>
                              <p:par>
                                <p:cTn id="51" presetID="12" presetClass="entr" presetSubtype="4"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p:tgtEl>
                                          <p:spTgt spid="69"/>
                                        </p:tgtEl>
                                        <p:attrNameLst>
                                          <p:attrName>ppt_y</p:attrName>
                                        </p:attrNameLst>
                                      </p:cBhvr>
                                      <p:tavLst>
                                        <p:tav tm="0">
                                          <p:val>
                                            <p:strVal val="#ppt_y+#ppt_h*1.125000"/>
                                          </p:val>
                                        </p:tav>
                                        <p:tav tm="100000">
                                          <p:val>
                                            <p:strVal val="#ppt_y"/>
                                          </p:val>
                                        </p:tav>
                                      </p:tavLst>
                                    </p:anim>
                                    <p:animEffect transition="in" filter="wipe(up)">
                                      <p:cBhvr>
                                        <p:cTn id="54" dur="500"/>
                                        <p:tgtEl>
                                          <p:spTgt spid="69"/>
                                        </p:tgtEl>
                                      </p:cBhvr>
                                    </p:animEffect>
                                  </p:childTnLst>
                                </p:cTn>
                              </p:par>
                              <p:par>
                                <p:cTn id="55" presetID="12" presetClass="entr" presetSubtype="1" fill="hold" grpId="0" nodeType="withEffect">
                                  <p:stCondLst>
                                    <p:cond delay="30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p:tgtEl>
                                          <p:spTgt spid="70"/>
                                        </p:tgtEl>
                                        <p:attrNameLst>
                                          <p:attrName>ppt_y</p:attrName>
                                        </p:attrNameLst>
                                      </p:cBhvr>
                                      <p:tavLst>
                                        <p:tav tm="0">
                                          <p:val>
                                            <p:strVal val="#ppt_y-#ppt_h*1.125000"/>
                                          </p:val>
                                        </p:tav>
                                        <p:tav tm="100000">
                                          <p:val>
                                            <p:strVal val="#ppt_y"/>
                                          </p:val>
                                        </p:tav>
                                      </p:tavLst>
                                    </p:anim>
                                    <p:animEffect transition="in" filter="wipe(down)">
                                      <p:cBhvr>
                                        <p:cTn id="58" dur="500"/>
                                        <p:tgtEl>
                                          <p:spTgt spid="70"/>
                                        </p:tgtEl>
                                      </p:cBhvr>
                                    </p:animEffect>
                                  </p:childTnLst>
                                </p:cTn>
                              </p:par>
                              <p:par>
                                <p:cTn id="59" presetID="12" presetClass="entr" presetSubtype="8" fill="hold" nodeType="withEffect">
                                  <p:stCondLst>
                                    <p:cond delay="20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p:tgtEl>
                                          <p:spTgt spid="10"/>
                                        </p:tgtEl>
                                        <p:attrNameLst>
                                          <p:attrName>ppt_x</p:attrName>
                                        </p:attrNameLst>
                                      </p:cBhvr>
                                      <p:tavLst>
                                        <p:tav tm="0">
                                          <p:val>
                                            <p:strVal val="#ppt_x-#ppt_w*1.125000"/>
                                          </p:val>
                                        </p:tav>
                                        <p:tav tm="100000">
                                          <p:val>
                                            <p:strVal val="#ppt_x"/>
                                          </p:val>
                                        </p:tav>
                                      </p:tavLst>
                                    </p:anim>
                                    <p:animEffect transition="in" filter="wipe(right)">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0" presetClass="path" presetSubtype="0" accel="50000" decel="50000" fill="hold" nodeType="withEffect">
                                  <p:stCondLst>
                                    <p:cond delay="0"/>
                                  </p:stCondLst>
                                  <p:childTnLst>
                                    <p:animMotion origin="layout" path="M 0.00018 -0.16042 L -1.38889E-6 2.22222E-6 " pathEditMode="relative" rAng="0" ptsTypes="AA">
                                      <p:cBhvr>
                                        <p:cTn id="69" dur="2000" fill="hold"/>
                                        <p:tgtEl>
                                          <p:spTgt spid="7"/>
                                        </p:tgtEl>
                                        <p:attrNameLst>
                                          <p:attrName>ppt_x</p:attrName>
                                          <p:attrName>ppt_y</p:attrName>
                                        </p:attrNameLst>
                                      </p:cBhvr>
                                      <p:rCtr x="-17" y="8009"/>
                                    </p:animMotion>
                                  </p:childTnLst>
                                </p:cTn>
                              </p:par>
                              <p:par>
                                <p:cTn id="70" presetID="23" presetClass="entr" presetSubtype="16"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2000" fill="hold"/>
                                        <p:tgtEl>
                                          <p:spTgt spid="7"/>
                                        </p:tgtEl>
                                        <p:attrNameLst>
                                          <p:attrName>ppt_w</p:attrName>
                                        </p:attrNameLst>
                                      </p:cBhvr>
                                      <p:tavLst>
                                        <p:tav tm="0">
                                          <p:val>
                                            <p:fltVal val="0"/>
                                          </p:val>
                                        </p:tav>
                                        <p:tav tm="100000">
                                          <p:val>
                                            <p:strVal val="#ppt_w"/>
                                          </p:val>
                                        </p:tav>
                                      </p:tavLst>
                                    </p:anim>
                                    <p:anim calcmode="lin" valueType="num">
                                      <p:cBhvr>
                                        <p:cTn id="73" dur="2000" fill="hold"/>
                                        <p:tgtEl>
                                          <p:spTgt spid="7"/>
                                        </p:tgtEl>
                                        <p:attrNameLst>
                                          <p:attrName>ppt_h</p:attrName>
                                        </p:attrNameLst>
                                      </p:cBhvr>
                                      <p:tavLst>
                                        <p:tav tm="0">
                                          <p:val>
                                            <p:fltVal val="0"/>
                                          </p:val>
                                        </p:tav>
                                        <p:tav tm="100000">
                                          <p:val>
                                            <p:strVal val="#ppt_h"/>
                                          </p:val>
                                        </p:tav>
                                      </p:tavLst>
                                    </p:anim>
                                  </p:childTnLst>
                                </p:cTn>
                              </p:par>
                            </p:childTnLst>
                          </p:cTn>
                        </p:par>
                        <p:par>
                          <p:cTn id="74" fill="hold" nodeType="afterGroup">
                            <p:stCondLst>
                              <p:cond delay="2000"/>
                            </p:stCondLst>
                            <p:childTnLst>
                              <p:par>
                                <p:cTn id="75" presetID="12" presetClass="entr" presetSubtype="4"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additive="base">
                                        <p:cTn id="77" dur="500"/>
                                        <p:tgtEl>
                                          <p:spTgt spid="77"/>
                                        </p:tgtEl>
                                        <p:attrNameLst>
                                          <p:attrName>ppt_y</p:attrName>
                                        </p:attrNameLst>
                                      </p:cBhvr>
                                      <p:tavLst>
                                        <p:tav tm="0">
                                          <p:val>
                                            <p:strVal val="#ppt_y+#ppt_h*1.125000"/>
                                          </p:val>
                                        </p:tav>
                                        <p:tav tm="100000">
                                          <p:val>
                                            <p:strVal val="#ppt_y"/>
                                          </p:val>
                                        </p:tav>
                                      </p:tavLst>
                                    </p:anim>
                                    <p:animEffect transition="in" filter="wipe(up)">
                                      <p:cBhvr>
                                        <p:cTn id="78" dur="500"/>
                                        <p:tgtEl>
                                          <p:spTgt spid="77"/>
                                        </p:tgtEl>
                                      </p:cBhvr>
                                    </p:animEffect>
                                  </p:childTnLst>
                                </p:cTn>
                              </p:par>
                              <p:par>
                                <p:cTn id="79" presetID="12" presetClass="entr" presetSubtype="1" fill="hold" grpId="0" nodeType="withEffect">
                                  <p:stCondLst>
                                    <p:cond delay="300"/>
                                  </p:stCondLst>
                                  <p:childTnLst>
                                    <p:set>
                                      <p:cBhvr>
                                        <p:cTn id="80" dur="1" fill="hold">
                                          <p:stCondLst>
                                            <p:cond delay="0"/>
                                          </p:stCondLst>
                                        </p:cTn>
                                        <p:tgtEl>
                                          <p:spTgt spid="78"/>
                                        </p:tgtEl>
                                        <p:attrNameLst>
                                          <p:attrName>style.visibility</p:attrName>
                                        </p:attrNameLst>
                                      </p:cBhvr>
                                      <p:to>
                                        <p:strVal val="visible"/>
                                      </p:to>
                                    </p:set>
                                    <p:anim calcmode="lin" valueType="num">
                                      <p:cBhvr additive="base">
                                        <p:cTn id="81" dur="500"/>
                                        <p:tgtEl>
                                          <p:spTgt spid="78"/>
                                        </p:tgtEl>
                                        <p:attrNameLst>
                                          <p:attrName>ppt_y</p:attrName>
                                        </p:attrNameLst>
                                      </p:cBhvr>
                                      <p:tavLst>
                                        <p:tav tm="0">
                                          <p:val>
                                            <p:strVal val="#ppt_y-#ppt_h*1.125000"/>
                                          </p:val>
                                        </p:tav>
                                        <p:tav tm="100000">
                                          <p:val>
                                            <p:strVal val="#ppt_y"/>
                                          </p:val>
                                        </p:tav>
                                      </p:tavLst>
                                    </p:anim>
                                    <p:animEffect transition="in" filter="wipe(down)">
                                      <p:cBhvr>
                                        <p:cTn id="82" dur="500"/>
                                        <p:tgtEl>
                                          <p:spTgt spid="78"/>
                                        </p:tgtEl>
                                      </p:cBhvr>
                                    </p:animEffect>
                                  </p:childTnLst>
                                </p:cTn>
                              </p:par>
                              <p:par>
                                <p:cTn id="83" presetID="12" presetClass="entr" presetSubtype="8" fill="hold" nodeType="withEffect">
                                  <p:stCondLst>
                                    <p:cond delay="20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p:tgtEl>
                                          <p:spTgt spid="8"/>
                                        </p:tgtEl>
                                        <p:attrNameLst>
                                          <p:attrName>ppt_x</p:attrName>
                                        </p:attrNameLst>
                                      </p:cBhvr>
                                      <p:tavLst>
                                        <p:tav tm="0">
                                          <p:val>
                                            <p:strVal val="#ppt_x-#ppt_w*1.125000"/>
                                          </p:val>
                                        </p:tav>
                                        <p:tav tm="100000">
                                          <p:val>
                                            <p:strVal val="#ppt_x"/>
                                          </p:val>
                                        </p:tav>
                                      </p:tavLst>
                                    </p:anim>
                                    <p:animEffect transition="in" filter="wipe(right)">
                                      <p:cBhvr>
                                        <p:cTn id="8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30" grpId="0"/>
      <p:bldP spid="77" grpId="0"/>
      <p:bldP spid="78" grpId="0"/>
      <p:bldP spid="69" grpId="0"/>
      <p:bldP spid="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4900712"/>
            <a:ext cx="9156701"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54"/>
          <p:cNvSpPr txBox="1">
            <a:spLocks noChangeArrowheads="1"/>
          </p:cNvSpPr>
          <p:nvPr/>
        </p:nvSpPr>
        <p:spPr bwMode="auto">
          <a:xfrm>
            <a:off x="355175" y="430618"/>
            <a:ext cx="29146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500" b="1" dirty="0" smtClean="0">
                <a:solidFill>
                  <a:srgbClr val="353637"/>
                </a:solidFill>
                <a:latin typeface="Calibri" charset="0"/>
              </a:rPr>
              <a:t>Timeline of Attack</a:t>
            </a:r>
            <a:endParaRPr lang="en-GB" sz="1500" dirty="0">
              <a:solidFill>
                <a:srgbClr val="353637"/>
              </a:solidFill>
              <a:latin typeface="Calibri" charset="0"/>
            </a:endParaRPr>
          </a:p>
        </p:txBody>
      </p:sp>
      <p:sp>
        <p:nvSpPr>
          <p:cNvPr id="18443" name="Rektangel 76"/>
          <p:cNvSpPr>
            <a:spLocks noChangeArrowheads="1"/>
          </p:cNvSpPr>
          <p:nvPr/>
        </p:nvSpPr>
        <p:spPr bwMode="auto">
          <a:xfrm>
            <a:off x="127591" y="5486400"/>
            <a:ext cx="60287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1600" b="1" noProof="1" smtClean="0">
                <a:solidFill>
                  <a:srgbClr val="262626"/>
                </a:solidFill>
                <a:ea typeface="ＭＳ Ｐゴシック" charset="-128"/>
                <a:cs typeface="Arial" charset="0"/>
              </a:rPr>
              <a:t>One Free ECS2 instance+One Free Open Source Security Scanner =</a:t>
            </a:r>
          </a:p>
          <a:p>
            <a:pPr fontAlgn="base">
              <a:spcBef>
                <a:spcPct val="0"/>
              </a:spcBef>
              <a:spcAft>
                <a:spcPct val="0"/>
              </a:spcAft>
            </a:pPr>
            <a:r>
              <a:rPr lang="en-US" b="1" noProof="1" smtClean="0">
                <a:solidFill>
                  <a:srgbClr val="262626"/>
                </a:solidFill>
                <a:ea typeface="ＭＳ Ｐゴシック" charset="-128"/>
                <a:cs typeface="Arial" charset="0"/>
              </a:rPr>
              <a:t>One Dead Web Server</a:t>
            </a:r>
            <a:endParaRPr lang="da-DK" dirty="0">
              <a:solidFill>
                <a:srgbClr val="1E1C11"/>
              </a:solidFill>
              <a:latin typeface="Arial" charset="0"/>
              <a:ea typeface="ＭＳ Ｐゴシック" charset="-128"/>
            </a:endParaRPr>
          </a:p>
        </p:txBody>
      </p:sp>
      <p:sp>
        <p:nvSpPr>
          <p:cNvPr id="56" name="Ellipse 37"/>
          <p:cNvSpPr>
            <a:spLocks noChangeArrowheads="1"/>
          </p:cNvSpPr>
          <p:nvPr/>
        </p:nvSpPr>
        <p:spPr bwMode="auto">
          <a:xfrm>
            <a:off x="6319838" y="5440363"/>
            <a:ext cx="412750" cy="76200"/>
          </a:xfrm>
          <a:prstGeom prst="ellipse">
            <a:avLst/>
          </a:prstGeom>
          <a:solidFill>
            <a:schemeClr val="accent1">
              <a:lumMod val="10000"/>
            </a:schemeClr>
          </a:solidFill>
          <a:ln>
            <a:noFill/>
          </a:ln>
          <a:extLst/>
        </p:spPr>
        <p:txBody>
          <a:bodyPr anchor="ctr"/>
          <a:lstStyle/>
          <a:p>
            <a:pPr algn="ctr" defTabSz="457200" fontAlgn="base">
              <a:spcBef>
                <a:spcPct val="0"/>
              </a:spcBef>
              <a:spcAft>
                <a:spcPct val="0"/>
              </a:spcAft>
            </a:pPr>
            <a:endParaRPr lang="nb-NO">
              <a:solidFill>
                <a:srgbClr val="FFFCF9"/>
              </a:solidFill>
              <a:latin typeface="Arial" charset="0"/>
              <a:ea typeface="ＭＳ Ｐゴシック" charset="-128"/>
            </a:endParaRPr>
          </a:p>
        </p:txBody>
      </p:sp>
      <p:sp>
        <p:nvSpPr>
          <p:cNvPr id="59" name="Form 7"/>
          <p:cNvSpPr/>
          <p:nvPr/>
        </p:nvSpPr>
        <p:spPr>
          <a:xfrm rot="4396374">
            <a:off x="2684387" y="2073707"/>
            <a:ext cx="4427090" cy="3087343"/>
          </a:xfrm>
          <a:prstGeom prst="swooshArrow">
            <a:avLst>
              <a:gd name="adj1" fmla="val 16310"/>
              <a:gd name="adj2" fmla="val 31370"/>
            </a:avLst>
          </a:prstGeom>
          <a:solidFill>
            <a:srgbClr val="C0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0" name="Ellipse 8"/>
          <p:cNvSpPr/>
          <p:nvPr/>
        </p:nvSpPr>
        <p:spPr>
          <a:xfrm>
            <a:off x="4193298" y="2378371"/>
            <a:ext cx="111797" cy="111797"/>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61" name="Ellipse 9"/>
          <p:cNvSpPr/>
          <p:nvPr/>
        </p:nvSpPr>
        <p:spPr>
          <a:xfrm>
            <a:off x="4824546" y="2862999"/>
            <a:ext cx="111797" cy="111797"/>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62" name="Ellipse 10"/>
          <p:cNvSpPr/>
          <p:nvPr/>
        </p:nvSpPr>
        <p:spPr>
          <a:xfrm>
            <a:off x="5392049" y="3430194"/>
            <a:ext cx="111797" cy="111797"/>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grpSp>
        <p:nvGrpSpPr>
          <p:cNvPr id="63" name="Gruppieren 6"/>
          <p:cNvGrpSpPr>
            <a:grpSpLocks/>
          </p:cNvGrpSpPr>
          <p:nvPr/>
        </p:nvGrpSpPr>
        <p:grpSpPr bwMode="auto">
          <a:xfrm>
            <a:off x="949325" y="1052513"/>
            <a:ext cx="6001543" cy="820737"/>
            <a:chOff x="-718415" y="0"/>
            <a:chExt cx="3525286" cy="820535"/>
          </a:xfrm>
        </p:grpSpPr>
        <p:sp>
          <p:nvSpPr>
            <p:cNvPr id="64" name="Rechteck 12"/>
            <p:cNvSpPr/>
            <p:nvPr/>
          </p:nvSpPr>
          <p:spPr>
            <a:xfrm>
              <a:off x="719634" y="0"/>
              <a:ext cx="2087236" cy="8205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5" name="Rechteck 13"/>
            <p:cNvSpPr/>
            <p:nvPr/>
          </p:nvSpPr>
          <p:spPr>
            <a:xfrm>
              <a:off x="-718415" y="0"/>
              <a:ext cx="3525286" cy="8205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8260" tIns="48260" rIns="48260" bIns="48260" anchor="b"/>
            <a:lstStyle/>
            <a:p>
              <a:pPr algn="ctr" defTabSz="1689100" fontAlgn="base">
                <a:lnSpc>
                  <a:spcPct val="90000"/>
                </a:lnSpc>
                <a:spcBef>
                  <a:spcPct val="0"/>
                </a:spcBef>
                <a:spcAft>
                  <a:spcPct val="35000"/>
                </a:spcAft>
                <a:defRPr/>
              </a:pPr>
              <a:r>
                <a:rPr lang="de-DE" sz="2000" dirty="0" smtClean="0">
                  <a:solidFill>
                    <a:srgbClr val="000000"/>
                  </a:solidFill>
                </a:rPr>
                <a:t>3:30pm, Friday, The day before Alex is scheduled to go on a long cruise</a:t>
              </a:r>
              <a:endParaRPr lang="de-DE" sz="2000" dirty="0">
                <a:solidFill>
                  <a:srgbClr val="000000"/>
                </a:solidFill>
              </a:endParaRPr>
            </a:p>
          </p:txBody>
        </p:sp>
      </p:grpSp>
      <p:grpSp>
        <p:nvGrpSpPr>
          <p:cNvPr id="66" name="Gruppieren 7"/>
          <p:cNvGrpSpPr>
            <a:grpSpLocks/>
          </p:cNvGrpSpPr>
          <p:nvPr/>
        </p:nvGrpSpPr>
        <p:grpSpPr bwMode="auto">
          <a:xfrm>
            <a:off x="4926013" y="2024063"/>
            <a:ext cx="4049712" cy="820737"/>
            <a:chOff x="3258165" y="970795"/>
            <a:chExt cx="4050591" cy="820535"/>
          </a:xfrm>
        </p:grpSpPr>
        <p:sp>
          <p:nvSpPr>
            <p:cNvPr id="67" name="Rechteck 15"/>
            <p:cNvSpPr/>
            <p:nvPr/>
          </p:nvSpPr>
          <p:spPr>
            <a:xfrm>
              <a:off x="3258165" y="970795"/>
              <a:ext cx="3102648" cy="8205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8" name="Rechteck 16"/>
            <p:cNvSpPr/>
            <p:nvPr/>
          </p:nvSpPr>
          <p:spPr>
            <a:xfrm>
              <a:off x="3258165" y="970795"/>
              <a:ext cx="4050591" cy="8205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8260" tIns="48260" rIns="48260" bIns="48260" anchor="ctr"/>
            <a:lstStyle/>
            <a:p>
              <a:pPr defTabSz="1689100" fontAlgn="base">
                <a:lnSpc>
                  <a:spcPct val="90000"/>
                </a:lnSpc>
                <a:spcBef>
                  <a:spcPct val="0"/>
                </a:spcBef>
                <a:spcAft>
                  <a:spcPct val="35000"/>
                </a:spcAft>
                <a:defRPr/>
              </a:pPr>
              <a:r>
                <a:rPr lang="de-DE" sz="2000" dirty="0" smtClean="0">
                  <a:solidFill>
                    <a:srgbClr val="000000"/>
                  </a:solidFill>
                </a:rPr>
                <a:t>Security Privateers Starts Tests</a:t>
              </a:r>
              <a:endParaRPr lang="de-DE" sz="2000" dirty="0">
                <a:solidFill>
                  <a:srgbClr val="000000"/>
                </a:solidFill>
              </a:endParaRPr>
            </a:p>
          </p:txBody>
        </p:sp>
      </p:grpSp>
      <p:grpSp>
        <p:nvGrpSpPr>
          <p:cNvPr id="69" name="Gruppieren 8"/>
          <p:cNvGrpSpPr>
            <a:grpSpLocks/>
          </p:cNvGrpSpPr>
          <p:nvPr/>
        </p:nvGrpSpPr>
        <p:grpSpPr bwMode="auto">
          <a:xfrm>
            <a:off x="1447800" y="2508250"/>
            <a:ext cx="3027363" cy="820738"/>
            <a:chOff x="719634" y="1455424"/>
            <a:chExt cx="2087236" cy="820535"/>
          </a:xfrm>
        </p:grpSpPr>
        <p:sp>
          <p:nvSpPr>
            <p:cNvPr id="70" name="Rechteck 18"/>
            <p:cNvSpPr/>
            <p:nvPr/>
          </p:nvSpPr>
          <p:spPr>
            <a:xfrm>
              <a:off x="719634" y="1455424"/>
              <a:ext cx="2087236" cy="8205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1" name="Rechteck 19"/>
            <p:cNvSpPr/>
            <p:nvPr/>
          </p:nvSpPr>
          <p:spPr>
            <a:xfrm>
              <a:off x="719634" y="1455424"/>
              <a:ext cx="2087236" cy="8205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8260" tIns="48260" rIns="48260" bIns="48260" anchor="ctr"/>
            <a:lstStyle/>
            <a:p>
              <a:pPr algn="r" defTabSz="1689100" fontAlgn="base">
                <a:lnSpc>
                  <a:spcPct val="90000"/>
                </a:lnSpc>
                <a:spcBef>
                  <a:spcPct val="0"/>
                </a:spcBef>
                <a:spcAft>
                  <a:spcPct val="35000"/>
                </a:spcAft>
                <a:defRPr/>
              </a:pPr>
              <a:r>
                <a:rPr lang="de-DE" sz="2000" dirty="0" smtClean="0">
                  <a:solidFill>
                    <a:srgbClr val="000000"/>
                  </a:solidFill>
                </a:rPr>
                <a:t>Tango Down in 15 Minutes</a:t>
              </a:r>
              <a:endParaRPr lang="de-DE" sz="2000" dirty="0">
                <a:solidFill>
                  <a:srgbClr val="000000"/>
                </a:solidFill>
              </a:endParaRPr>
            </a:p>
          </p:txBody>
        </p:sp>
      </p:grpSp>
      <p:sp>
        <p:nvSpPr>
          <p:cNvPr id="72" name="Ellipse 20"/>
          <p:cNvSpPr/>
          <p:nvPr/>
        </p:nvSpPr>
        <p:spPr>
          <a:xfrm>
            <a:off x="5802726" y="4054313"/>
            <a:ext cx="111797" cy="111797"/>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grpSp>
        <p:nvGrpSpPr>
          <p:cNvPr id="73" name="Gruppieren 10"/>
          <p:cNvGrpSpPr>
            <a:grpSpLocks/>
          </p:cNvGrpSpPr>
          <p:nvPr/>
        </p:nvGrpSpPr>
        <p:grpSpPr bwMode="auto">
          <a:xfrm>
            <a:off x="5940425" y="3074988"/>
            <a:ext cx="2087563" cy="820737"/>
            <a:chOff x="4273577" y="2022618"/>
            <a:chExt cx="2087236" cy="820535"/>
          </a:xfrm>
        </p:grpSpPr>
        <p:sp>
          <p:nvSpPr>
            <p:cNvPr id="74" name="Rechteck 24"/>
            <p:cNvSpPr/>
            <p:nvPr/>
          </p:nvSpPr>
          <p:spPr>
            <a:xfrm>
              <a:off x="4273577" y="2022618"/>
              <a:ext cx="2087236" cy="8205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5" name="Rechteck 25"/>
            <p:cNvSpPr/>
            <p:nvPr/>
          </p:nvSpPr>
          <p:spPr>
            <a:xfrm>
              <a:off x="4273577" y="2022618"/>
              <a:ext cx="2087236" cy="8205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8260" tIns="48260" rIns="48260" bIns="48260" anchor="ctr"/>
            <a:lstStyle/>
            <a:p>
              <a:pPr defTabSz="1689100" fontAlgn="base">
                <a:lnSpc>
                  <a:spcPct val="90000"/>
                </a:lnSpc>
                <a:spcBef>
                  <a:spcPct val="0"/>
                </a:spcBef>
                <a:spcAft>
                  <a:spcPct val="35000"/>
                </a:spcAft>
                <a:defRPr/>
              </a:pPr>
              <a:r>
                <a:rPr lang="de-DE" sz="2000" dirty="0" smtClean="0">
                  <a:solidFill>
                    <a:srgbClr val="000000"/>
                  </a:solidFill>
                </a:rPr>
                <a:t>Two emails sent that never arrive</a:t>
              </a:r>
              <a:endParaRPr lang="de-DE" sz="2000" dirty="0">
                <a:solidFill>
                  <a:srgbClr val="000000"/>
                </a:solidFill>
              </a:endParaRPr>
            </a:p>
          </p:txBody>
        </p:sp>
      </p:grpSp>
      <p:grpSp>
        <p:nvGrpSpPr>
          <p:cNvPr id="76" name="Gruppieren 11"/>
          <p:cNvGrpSpPr>
            <a:grpSpLocks/>
          </p:cNvGrpSpPr>
          <p:nvPr/>
        </p:nvGrpSpPr>
        <p:grpSpPr bwMode="auto">
          <a:xfrm>
            <a:off x="2387600" y="3700463"/>
            <a:ext cx="3101975" cy="819150"/>
            <a:chOff x="719634" y="2646738"/>
            <a:chExt cx="3102648" cy="820535"/>
          </a:xfrm>
        </p:grpSpPr>
        <p:sp>
          <p:nvSpPr>
            <p:cNvPr id="77" name="Rechteck 27"/>
            <p:cNvSpPr/>
            <p:nvPr/>
          </p:nvSpPr>
          <p:spPr>
            <a:xfrm>
              <a:off x="719634" y="2646738"/>
              <a:ext cx="3102648" cy="8205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8" name="Rechteck 28"/>
            <p:cNvSpPr/>
            <p:nvPr/>
          </p:nvSpPr>
          <p:spPr>
            <a:xfrm>
              <a:off x="719634" y="2646738"/>
              <a:ext cx="3102648" cy="8205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8260" tIns="48260" rIns="48260" bIns="48260" anchor="ctr"/>
            <a:lstStyle/>
            <a:p>
              <a:pPr algn="r" defTabSz="1689100" fontAlgn="base">
                <a:lnSpc>
                  <a:spcPct val="90000"/>
                </a:lnSpc>
                <a:spcBef>
                  <a:spcPct val="0"/>
                </a:spcBef>
                <a:spcAft>
                  <a:spcPct val="35000"/>
                </a:spcAft>
                <a:defRPr/>
              </a:pPr>
              <a:r>
                <a:rPr lang="de-DE" sz="2000" smtClean="0">
                  <a:solidFill>
                    <a:srgbClr val="000000"/>
                  </a:solidFill>
                </a:rPr>
                <a:t>Clients call, Web site down, email bouncing</a:t>
              </a:r>
              <a:endParaRPr lang="de-DE" sz="2000" dirty="0">
                <a:solidFill>
                  <a:srgbClr val="000000"/>
                </a:solidFill>
              </a:endParaRPr>
            </a:p>
          </p:txBody>
        </p:sp>
      </p:grpSp>
      <p:sp>
        <p:nvSpPr>
          <p:cNvPr id="80" name="Rechteck 34"/>
          <p:cNvSpPr/>
          <p:nvPr/>
        </p:nvSpPr>
        <p:spPr bwMode="auto">
          <a:xfrm>
            <a:off x="6156325" y="4840288"/>
            <a:ext cx="2819400" cy="8207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2" name="Ellipse 36"/>
          <p:cNvSpPr>
            <a:spLocks noChangeArrowheads="1"/>
          </p:cNvSpPr>
          <p:nvPr/>
        </p:nvSpPr>
        <p:spPr bwMode="auto">
          <a:xfrm>
            <a:off x="5499100" y="5373688"/>
            <a:ext cx="2168525" cy="215900"/>
          </a:xfrm>
          <a:prstGeom prst="ellipse">
            <a:avLst/>
          </a:prstGeom>
          <a:noFill/>
          <a:ln w="9525">
            <a:solidFill>
              <a:srgbClr val="D70000"/>
            </a:solidFill>
            <a:round/>
            <a:headEnd/>
            <a:tailEnd/>
          </a:ln>
          <a:extLst/>
        </p:spPr>
        <p:txBody>
          <a:bodyPr anchor="ctr"/>
          <a:lstStyle/>
          <a:p>
            <a:pPr algn="ctr" defTabSz="457200" fontAlgn="base">
              <a:spcBef>
                <a:spcPct val="0"/>
              </a:spcBef>
              <a:spcAft>
                <a:spcPct val="0"/>
              </a:spcAft>
            </a:pPr>
            <a:endParaRPr lang="nb-NO">
              <a:solidFill>
                <a:srgbClr val="FFFCF9"/>
              </a:solidFill>
              <a:latin typeface="Arial" charset="0"/>
              <a:ea typeface="ＭＳ Ｐゴシック" charset="-128"/>
            </a:endParaRPr>
          </a:p>
        </p:txBody>
      </p:sp>
      <p:sp>
        <p:nvSpPr>
          <p:cNvPr id="84" name="Text Box 17"/>
          <p:cNvSpPr txBox="1">
            <a:spLocks noChangeArrowheads="1"/>
          </p:cNvSpPr>
          <p:nvPr/>
        </p:nvSpPr>
        <p:spPr bwMode="auto">
          <a:xfrm>
            <a:off x="450850" y="6308725"/>
            <a:ext cx="9969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801688" eaLnBrk="0" hangingPunct="0">
              <a:defRPr>
                <a:solidFill>
                  <a:schemeClr val="tx1"/>
                </a:solidFill>
                <a:latin typeface="Arial" charset="0"/>
                <a:ea typeface="ＭＳ Ｐゴシック" charset="0"/>
                <a:cs typeface="Arial" charset="0"/>
              </a:defRPr>
            </a:lvl1pPr>
            <a:lvl2pPr marL="742950" indent="-285750" defTabSz="801688" eaLnBrk="0" hangingPunct="0">
              <a:defRPr>
                <a:solidFill>
                  <a:schemeClr val="tx1"/>
                </a:solidFill>
                <a:latin typeface="Arial" charset="0"/>
                <a:ea typeface="Arial" charset="0"/>
                <a:cs typeface="Arial" charset="0"/>
              </a:defRPr>
            </a:lvl2pPr>
            <a:lvl3pPr marL="1143000" indent="-228600" defTabSz="801688" eaLnBrk="0" hangingPunct="0">
              <a:defRPr>
                <a:solidFill>
                  <a:schemeClr val="tx1"/>
                </a:solidFill>
                <a:latin typeface="Arial" charset="0"/>
                <a:ea typeface="Arial" charset="0"/>
                <a:cs typeface="Arial" charset="0"/>
              </a:defRPr>
            </a:lvl3pPr>
            <a:lvl4pPr marL="1600200" indent="-228600" defTabSz="801688" eaLnBrk="0" hangingPunct="0">
              <a:defRPr>
                <a:solidFill>
                  <a:schemeClr val="tx1"/>
                </a:solidFill>
                <a:latin typeface="Arial" charset="0"/>
                <a:ea typeface="Arial" charset="0"/>
                <a:cs typeface="Arial" charset="0"/>
              </a:defRPr>
            </a:lvl4pPr>
            <a:lvl5pPr marL="2057400" indent="-228600" defTabSz="801688" eaLnBrk="0" hangingPunct="0">
              <a:defRPr>
                <a:solidFill>
                  <a:schemeClr val="tx1"/>
                </a:solidFill>
                <a:latin typeface="Arial" charset="0"/>
                <a:ea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fontAlgn="base" hangingPunct="1">
              <a:spcBef>
                <a:spcPct val="20000"/>
              </a:spcBef>
              <a:spcAft>
                <a:spcPct val="0"/>
              </a:spcAft>
            </a:pPr>
            <a:r>
              <a:rPr lang="en-US" sz="800" dirty="0">
                <a:solidFill>
                  <a:srgbClr val="FFFFFF"/>
                </a:solidFill>
                <a:latin typeface="Calibri" charset="0"/>
                <a:cs typeface="ＭＳ Ｐゴシック" charset="0"/>
              </a:rPr>
              <a:t>Your footer</a:t>
            </a:r>
          </a:p>
        </p:txBody>
      </p:sp>
      <p:sp>
        <p:nvSpPr>
          <p:cNvPr id="85" name="Text Box 17"/>
          <p:cNvSpPr txBox="1">
            <a:spLocks noChangeArrowheads="1"/>
          </p:cNvSpPr>
          <p:nvPr/>
        </p:nvSpPr>
        <p:spPr bwMode="auto">
          <a:xfrm>
            <a:off x="7162800" y="6308725"/>
            <a:ext cx="15128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801688" eaLnBrk="0" hangingPunct="0">
              <a:defRPr>
                <a:solidFill>
                  <a:schemeClr val="tx1"/>
                </a:solidFill>
                <a:latin typeface="Arial" charset="0"/>
                <a:ea typeface="ＭＳ Ｐゴシック" charset="0"/>
                <a:cs typeface="Arial" charset="0"/>
              </a:defRPr>
            </a:lvl1pPr>
            <a:lvl2pPr marL="742950" indent="-285750" defTabSz="801688" eaLnBrk="0" hangingPunct="0">
              <a:defRPr>
                <a:solidFill>
                  <a:schemeClr val="tx1"/>
                </a:solidFill>
                <a:latin typeface="Arial" charset="0"/>
                <a:ea typeface="Arial" charset="0"/>
                <a:cs typeface="Arial" charset="0"/>
              </a:defRPr>
            </a:lvl2pPr>
            <a:lvl3pPr marL="1143000" indent="-228600" defTabSz="801688" eaLnBrk="0" hangingPunct="0">
              <a:defRPr>
                <a:solidFill>
                  <a:schemeClr val="tx1"/>
                </a:solidFill>
                <a:latin typeface="Arial" charset="0"/>
                <a:ea typeface="Arial" charset="0"/>
                <a:cs typeface="Arial" charset="0"/>
              </a:defRPr>
            </a:lvl3pPr>
            <a:lvl4pPr marL="1600200" indent="-228600" defTabSz="801688" eaLnBrk="0" hangingPunct="0">
              <a:defRPr>
                <a:solidFill>
                  <a:schemeClr val="tx1"/>
                </a:solidFill>
                <a:latin typeface="Arial" charset="0"/>
                <a:ea typeface="Arial" charset="0"/>
                <a:cs typeface="Arial" charset="0"/>
              </a:defRPr>
            </a:lvl4pPr>
            <a:lvl5pPr marL="2057400" indent="-228600" defTabSz="801688" eaLnBrk="0" hangingPunct="0">
              <a:defRPr>
                <a:solidFill>
                  <a:schemeClr val="tx1"/>
                </a:solidFill>
                <a:latin typeface="Arial" charset="0"/>
                <a:ea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ea typeface="Arial" charset="0"/>
                <a:cs typeface="Arial" charset="0"/>
              </a:defRPr>
            </a:lvl9pPr>
          </a:lstStyle>
          <a:p>
            <a:pPr algn="r" eaLnBrk="1" fontAlgn="base" hangingPunct="1">
              <a:spcBef>
                <a:spcPct val="20000"/>
              </a:spcBef>
              <a:spcAft>
                <a:spcPct val="0"/>
              </a:spcAft>
            </a:pPr>
            <a:r>
              <a:rPr lang="en-US" sz="800" dirty="0">
                <a:solidFill>
                  <a:srgbClr val="FFFFFF"/>
                </a:solidFill>
                <a:latin typeface="Calibri" charset="0"/>
                <a:cs typeface="ＭＳ Ｐゴシック" charset="0"/>
              </a:rPr>
              <a:t>Your logo</a:t>
            </a:r>
          </a:p>
        </p:txBody>
      </p:sp>
      <p:pic>
        <p:nvPicPr>
          <p:cNvPr id="87" name="Picture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769" y="5910731"/>
            <a:ext cx="2358190" cy="715318"/>
          </a:xfrm>
          <a:prstGeom prst="rect">
            <a:avLst/>
          </a:prstGeom>
        </p:spPr>
      </p:pic>
    </p:spTree>
    <p:extLst>
      <p:ext uri="{BB962C8B-B14F-4D97-AF65-F5344CB8AC3E}">
        <p14:creationId xmlns:p14="http://schemas.microsoft.com/office/powerpoint/2010/main" val="2666709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200"/>
                                  </p:stCondLst>
                                  <p:childTnLst>
                                    <p:set>
                                      <p:cBhvr>
                                        <p:cTn id="6" dur="1" fill="hold">
                                          <p:stCondLst>
                                            <p:cond delay="0"/>
                                          </p:stCondLst>
                                        </p:cTn>
                                        <p:tgtEl>
                                          <p:spTgt spid="18443"/>
                                        </p:tgtEl>
                                        <p:attrNameLst>
                                          <p:attrName>style.visibility</p:attrName>
                                        </p:attrNameLst>
                                      </p:cBhvr>
                                      <p:to>
                                        <p:strVal val="visible"/>
                                      </p:to>
                                    </p:set>
                                    <p:anim calcmode="lin" valueType="num">
                                      <p:cBhvr additive="base">
                                        <p:cTn id="7" dur="500"/>
                                        <p:tgtEl>
                                          <p:spTgt spid="18443"/>
                                        </p:tgtEl>
                                        <p:attrNameLst>
                                          <p:attrName>ppt_y</p:attrName>
                                        </p:attrNameLst>
                                      </p:cBhvr>
                                      <p:tavLst>
                                        <p:tav tm="0">
                                          <p:val>
                                            <p:strVal val="#ppt_y+#ppt_h*1.125000"/>
                                          </p:val>
                                        </p:tav>
                                        <p:tav tm="100000">
                                          <p:val>
                                            <p:strVal val="#ppt_y"/>
                                          </p:val>
                                        </p:tav>
                                      </p:tavLst>
                                    </p:anim>
                                    <p:animEffect transition="in" filter="wipe(up)">
                                      <p:cBhvr>
                                        <p:cTn id="8"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588" y="4368800"/>
            <a:ext cx="9144001"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dirty="0">
              <a:solidFill>
                <a:srgbClr val="FFFFFF"/>
              </a:solidFill>
              <a:ea typeface="ＭＳ Ｐゴシック" charset="-128"/>
            </a:endParaRPr>
          </a:p>
        </p:txBody>
      </p:sp>
      <p:grpSp>
        <p:nvGrpSpPr>
          <p:cNvPr id="2" name="Group 2"/>
          <p:cNvGrpSpPr>
            <a:grpSpLocks/>
          </p:cNvGrpSpPr>
          <p:nvPr/>
        </p:nvGrpSpPr>
        <p:grpSpPr bwMode="auto">
          <a:xfrm>
            <a:off x="866775" y="1827213"/>
            <a:ext cx="7351713" cy="1079500"/>
            <a:chOff x="866775" y="1827213"/>
            <a:chExt cx="7351713" cy="1079500"/>
          </a:xfrm>
        </p:grpSpPr>
        <p:sp>
          <p:nvSpPr>
            <p:cNvPr id="18470" name="Rounded Rectangle 33"/>
            <p:cNvSpPr>
              <a:spLocks noChangeArrowheads="1"/>
            </p:cNvSpPr>
            <p:nvPr/>
          </p:nvSpPr>
          <p:spPr bwMode="auto">
            <a:xfrm rot="16200000" flipH="1">
              <a:off x="4002882" y="-1308894"/>
              <a:ext cx="1079500" cy="7351713"/>
            </a:xfrm>
            <a:prstGeom prst="roundRect">
              <a:avLst>
                <a:gd name="adj" fmla="val 7870"/>
              </a:avLst>
            </a:prstGeom>
            <a:solidFill>
              <a:srgbClr val="FFFFFF"/>
            </a:solidFill>
            <a:ln w="6350">
              <a:solidFill>
                <a:srgbClr val="D9D9D9"/>
              </a:solidFill>
              <a:round/>
              <a:headEnd/>
              <a:tailEnd/>
            </a:ln>
          </p:spPr>
          <p:txBody>
            <a:bodyPr anchor="ctr"/>
            <a:lstStyle/>
            <a:p>
              <a:pPr algn="ctr" fontAlgn="base">
                <a:spcBef>
                  <a:spcPct val="0"/>
                </a:spcBef>
                <a:spcAft>
                  <a:spcPct val="0"/>
                </a:spcAft>
              </a:pPr>
              <a:endParaRPr lang="nb-NO">
                <a:solidFill>
                  <a:srgbClr val="FFFFFF"/>
                </a:solidFill>
                <a:ea typeface="ＭＳ Ｐゴシック" charset="-128"/>
              </a:endParaRPr>
            </a:p>
          </p:txBody>
        </p:sp>
        <p:sp>
          <p:nvSpPr>
            <p:cNvPr id="36" name="Round Same Side Corner Rectangle 35"/>
            <p:cNvSpPr/>
            <p:nvPr/>
          </p:nvSpPr>
          <p:spPr>
            <a:xfrm>
              <a:off x="866775" y="1827213"/>
              <a:ext cx="7351713" cy="306387"/>
            </a:xfrm>
            <a:prstGeom prst="round2SameRect">
              <a:avLst>
                <a:gd name="adj1" fmla="val 27778"/>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grpSp>
      <p:sp>
        <p:nvSpPr>
          <p:cNvPr id="18436" name="Rectangle 4"/>
          <p:cNvSpPr>
            <a:spLocks noChangeArrowheads="1"/>
          </p:cNvSpPr>
          <p:nvPr/>
        </p:nvSpPr>
        <p:spPr bwMode="gray">
          <a:xfrm>
            <a:off x="874713" y="6162675"/>
            <a:ext cx="284668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fontAlgn="base">
              <a:spcBef>
                <a:spcPct val="0"/>
              </a:spcBef>
              <a:spcAft>
                <a:spcPct val="0"/>
              </a:spcAft>
            </a:pPr>
            <a:r>
              <a:rPr lang="en-US" sz="1200" dirty="0" smtClean="0">
                <a:solidFill>
                  <a:srgbClr val="171717"/>
                </a:solidFill>
                <a:ea typeface="ＭＳ Ｐゴシック" charset="-128"/>
              </a:rPr>
              <a:t>Copyright 2013, Security Privateers LLC</a:t>
            </a:r>
            <a:endParaRPr lang="en-US" sz="1200" dirty="0">
              <a:solidFill>
                <a:srgbClr val="171717"/>
              </a:solidFill>
              <a:ea typeface="ＭＳ Ｐゴシック" charset="-128"/>
            </a:endParaRPr>
          </a:p>
        </p:txBody>
      </p:sp>
      <p:grpSp>
        <p:nvGrpSpPr>
          <p:cNvPr id="3" name="Group 1"/>
          <p:cNvGrpSpPr>
            <a:grpSpLocks/>
          </p:cNvGrpSpPr>
          <p:nvPr/>
        </p:nvGrpSpPr>
        <p:grpSpPr bwMode="auto">
          <a:xfrm>
            <a:off x="1035050" y="2262188"/>
            <a:ext cx="460375" cy="460375"/>
            <a:chOff x="1035050" y="2262188"/>
            <a:chExt cx="460375" cy="460375"/>
          </a:xfrm>
        </p:grpSpPr>
        <p:sp>
          <p:nvSpPr>
            <p:cNvPr id="42" name="Ellipse 53"/>
            <p:cNvSpPr>
              <a:spLocks noChangeArrowheads="1"/>
            </p:cNvSpPr>
            <p:nvPr/>
          </p:nvSpPr>
          <p:spPr bwMode="auto">
            <a:xfrm>
              <a:off x="1035050" y="2262188"/>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69" name="Tekstboks 54"/>
            <p:cNvSpPr txBox="1">
              <a:spLocks noChangeArrowheads="1"/>
            </p:cNvSpPr>
            <p:nvPr/>
          </p:nvSpPr>
          <p:spPr bwMode="auto">
            <a:xfrm>
              <a:off x="1125538" y="23082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da-DK" sz="1800">
                  <a:solidFill>
                    <a:srgbClr val="151616"/>
                  </a:solidFill>
                  <a:latin typeface="Calibri" charset="0"/>
                </a:rPr>
                <a:t>1</a:t>
              </a:r>
            </a:p>
          </p:txBody>
        </p:sp>
      </p:grpSp>
      <p:sp>
        <p:nvSpPr>
          <p:cNvPr id="17417" name="Rektangel 76"/>
          <p:cNvSpPr>
            <a:spLocks noChangeArrowheads="1"/>
          </p:cNvSpPr>
          <p:nvPr/>
        </p:nvSpPr>
        <p:spPr bwMode="auto">
          <a:xfrm>
            <a:off x="1000125" y="1839913"/>
            <a:ext cx="2435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ts val="600"/>
              </a:spcAft>
            </a:pPr>
            <a:r>
              <a:rPr lang="en-US" sz="1400" b="1" noProof="1" smtClean="0">
                <a:solidFill>
                  <a:srgbClr val="FFFFFF"/>
                </a:solidFill>
                <a:ea typeface="ＭＳ Ｐゴシック" charset="-128"/>
                <a:cs typeface="Arial" charset="0"/>
              </a:rPr>
              <a:t>Cloud Providers Responsibility</a:t>
            </a:r>
            <a:endParaRPr lang="en-US" sz="1400" b="1" noProof="1">
              <a:solidFill>
                <a:srgbClr val="FFFFFF"/>
              </a:solidFill>
              <a:ea typeface="ＭＳ Ｐゴシック" charset="-128"/>
              <a:cs typeface="Arial" charset="0"/>
            </a:endParaRPr>
          </a:p>
        </p:txBody>
      </p:sp>
      <p:sp>
        <p:nvSpPr>
          <p:cNvPr id="17430" name="Tekstboks 72"/>
          <p:cNvSpPr txBox="1">
            <a:spLocks noChangeArrowheads="1"/>
          </p:cNvSpPr>
          <p:nvPr/>
        </p:nvSpPr>
        <p:spPr bwMode="auto">
          <a:xfrm>
            <a:off x="1635125" y="2133600"/>
            <a:ext cx="545941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457200" eaLnBrk="1" fontAlgn="base" hangingPunct="1">
              <a:spcBef>
                <a:spcPct val="0"/>
              </a:spcBef>
              <a:spcAft>
                <a:spcPct val="0"/>
              </a:spcAft>
            </a:pPr>
            <a:r>
              <a:rPr lang="en-US" sz="1400" dirty="0" smtClean="0">
                <a:solidFill>
                  <a:srgbClr val="000000"/>
                </a:solidFill>
                <a:latin typeface="Calibri" charset="0"/>
              </a:rPr>
              <a:t>Cloud Provider offers a Service:  Email, Web hosting, Blog, Storage.</a:t>
            </a:r>
          </a:p>
          <a:p>
            <a:pPr algn="just" defTabSz="457200" eaLnBrk="1" fontAlgn="base" hangingPunct="1">
              <a:spcBef>
                <a:spcPct val="0"/>
              </a:spcBef>
              <a:spcAft>
                <a:spcPct val="0"/>
              </a:spcAft>
            </a:pPr>
            <a:r>
              <a:rPr lang="en-US" sz="1400" dirty="0" smtClean="0">
                <a:solidFill>
                  <a:srgbClr val="000000"/>
                </a:solidFill>
                <a:latin typeface="Calibri" charset="0"/>
              </a:rPr>
              <a:t>Responsible to use industry Best Practices, including keeping versions updates. (Note:  Microsoft Azure, CMS, Joomla is 2 versions behind!</a:t>
            </a:r>
            <a:endParaRPr lang="da-DK" sz="1400" dirty="0">
              <a:solidFill>
                <a:srgbClr val="000000"/>
              </a:solidFill>
              <a:latin typeface="Calibri" charset="0"/>
            </a:endParaRPr>
          </a:p>
          <a:p>
            <a:pPr algn="just" defTabSz="457200" eaLnBrk="1" fontAlgn="base" hangingPunct="1">
              <a:spcBef>
                <a:spcPct val="0"/>
              </a:spcBef>
              <a:spcAft>
                <a:spcPct val="0"/>
              </a:spcAft>
            </a:pPr>
            <a:endParaRPr lang="da-DK" sz="1100" dirty="0">
              <a:solidFill>
                <a:srgbClr val="000000"/>
              </a:solidFill>
              <a:latin typeface="Calibri" charset="0"/>
            </a:endParaRPr>
          </a:p>
        </p:txBody>
      </p:sp>
      <p:grpSp>
        <p:nvGrpSpPr>
          <p:cNvPr id="4" name="Group 48"/>
          <p:cNvGrpSpPr>
            <a:grpSpLocks/>
          </p:cNvGrpSpPr>
          <p:nvPr/>
        </p:nvGrpSpPr>
        <p:grpSpPr bwMode="auto">
          <a:xfrm>
            <a:off x="0" y="0"/>
            <a:ext cx="7062788" cy="892175"/>
            <a:chOff x="0" y="0"/>
            <a:chExt cx="7062788" cy="892175"/>
          </a:xfrm>
        </p:grpSpPr>
        <p:sp>
          <p:nvSpPr>
            <p:cNvPr id="18464" name="TextBox 43"/>
            <p:cNvSpPr txBox="1">
              <a:spLocks noChangeArrowheads="1"/>
            </p:cNvSpPr>
            <p:nvPr/>
          </p:nvSpPr>
          <p:spPr bwMode="auto">
            <a:xfrm>
              <a:off x="314325" y="600075"/>
              <a:ext cx="1816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300" b="1" dirty="0">
                  <a:solidFill>
                    <a:srgbClr val="000000"/>
                  </a:solidFill>
                  <a:latin typeface="Calibri" charset="0"/>
                </a:rPr>
                <a:t>Sub headline</a:t>
              </a:r>
            </a:p>
          </p:txBody>
        </p:sp>
        <p:sp>
          <p:nvSpPr>
            <p:cNvPr id="18465" name="TextBox 54"/>
            <p:cNvSpPr txBox="1">
              <a:spLocks noChangeArrowheads="1"/>
            </p:cNvSpPr>
            <p:nvPr/>
          </p:nvSpPr>
          <p:spPr bwMode="auto">
            <a:xfrm>
              <a:off x="314325" y="377825"/>
              <a:ext cx="1895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500" b="1">
                  <a:solidFill>
                    <a:srgbClr val="262626"/>
                  </a:solidFill>
                  <a:latin typeface="Calibri" charset="0"/>
                </a:rPr>
                <a:t>AGENDA</a:t>
              </a:r>
              <a:endParaRPr lang="en-GB" sz="1500" dirty="0">
                <a:solidFill>
                  <a:srgbClr val="262626"/>
                </a:solidFill>
                <a:latin typeface="Calibri" charset="0"/>
              </a:endParaRPr>
            </a:p>
          </p:txBody>
        </p:sp>
        <p:sp>
          <p:nvSpPr>
            <p:cNvPr id="53" name="Rectangle 52"/>
            <p:cNvSpPr/>
            <p:nvPr/>
          </p:nvSpPr>
          <p:spPr>
            <a:xfrm>
              <a:off x="0" y="0"/>
              <a:ext cx="7062788" cy="892175"/>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67" name="TextBox 54"/>
            <p:cNvSpPr txBox="1">
              <a:spLocks noChangeArrowheads="1"/>
            </p:cNvSpPr>
            <p:nvPr/>
          </p:nvSpPr>
          <p:spPr bwMode="auto">
            <a:xfrm>
              <a:off x="314324" y="377825"/>
              <a:ext cx="4746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500" b="1" dirty="0" smtClean="0">
                  <a:solidFill>
                    <a:srgbClr val="262626"/>
                  </a:solidFill>
                  <a:latin typeface="Calibri" charset="0"/>
                </a:rPr>
                <a:t>Who is Responsible for Security in the Cloud ?</a:t>
              </a:r>
              <a:endParaRPr lang="en-GB" sz="1500" dirty="0">
                <a:solidFill>
                  <a:srgbClr val="262626"/>
                </a:solidFill>
                <a:latin typeface="Calibri" charset="0"/>
              </a:endParaRPr>
            </a:p>
          </p:txBody>
        </p:sp>
      </p:grpSp>
      <p:grpSp>
        <p:nvGrpSpPr>
          <p:cNvPr id="5" name="Group 54"/>
          <p:cNvGrpSpPr>
            <a:grpSpLocks/>
          </p:cNvGrpSpPr>
          <p:nvPr/>
        </p:nvGrpSpPr>
        <p:grpSpPr bwMode="auto">
          <a:xfrm>
            <a:off x="7059613" y="0"/>
            <a:ext cx="2084387" cy="1236663"/>
            <a:chOff x="7059613" y="0"/>
            <a:chExt cx="2084387" cy="1236663"/>
          </a:xfrm>
        </p:grpSpPr>
        <p:pic>
          <p:nvPicPr>
            <p:cNvPr id="18462" name="Billede 31" descr="dreamstime_Blue Ocea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9613" y="0"/>
              <a:ext cx="2082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p:nvPr/>
          </p:nvSpPr>
          <p:spPr>
            <a:xfrm>
              <a:off x="7062788" y="879475"/>
              <a:ext cx="2081212" cy="35718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grpSp>
      <p:grpSp>
        <p:nvGrpSpPr>
          <p:cNvPr id="6" name="Group 58"/>
          <p:cNvGrpSpPr>
            <a:grpSpLocks/>
          </p:cNvGrpSpPr>
          <p:nvPr/>
        </p:nvGrpSpPr>
        <p:grpSpPr bwMode="auto">
          <a:xfrm>
            <a:off x="0" y="879475"/>
            <a:ext cx="7062788" cy="357188"/>
            <a:chOff x="0" y="879475"/>
            <a:chExt cx="7062788" cy="357188"/>
          </a:xfrm>
        </p:grpSpPr>
        <p:sp>
          <p:nvSpPr>
            <p:cNvPr id="61" name="Rectangle 60"/>
            <p:cNvSpPr/>
            <p:nvPr/>
          </p:nvSpPr>
          <p:spPr>
            <a:xfrm>
              <a:off x="0" y="879475"/>
              <a:ext cx="7062788" cy="357188"/>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61" name="TextBox 43"/>
            <p:cNvSpPr txBox="1">
              <a:spLocks noChangeArrowheads="1"/>
            </p:cNvSpPr>
            <p:nvPr/>
          </p:nvSpPr>
          <p:spPr bwMode="auto">
            <a:xfrm>
              <a:off x="314325" y="892175"/>
              <a:ext cx="33220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300" b="1" dirty="0" smtClean="0">
                  <a:solidFill>
                    <a:prstClr val="white"/>
                  </a:solidFill>
                  <a:latin typeface="Calibri" charset="0"/>
                </a:rPr>
                <a:t>SaaS: Software as a Service</a:t>
              </a:r>
              <a:endParaRPr lang="en-US" sz="1300" b="1" dirty="0">
                <a:solidFill>
                  <a:prstClr val="white"/>
                </a:solidFill>
                <a:latin typeface="Calibri" charset="0"/>
              </a:endParaRPr>
            </a:p>
          </p:txBody>
        </p:sp>
      </p:grpSp>
      <p:grpSp>
        <p:nvGrpSpPr>
          <p:cNvPr id="7" name="Group 70"/>
          <p:cNvGrpSpPr>
            <a:grpSpLocks/>
          </p:cNvGrpSpPr>
          <p:nvPr/>
        </p:nvGrpSpPr>
        <p:grpSpPr bwMode="auto">
          <a:xfrm>
            <a:off x="866775" y="4751388"/>
            <a:ext cx="7351713" cy="1079500"/>
            <a:chOff x="866775" y="1827213"/>
            <a:chExt cx="7351713" cy="1079500"/>
          </a:xfrm>
        </p:grpSpPr>
        <p:sp>
          <p:nvSpPr>
            <p:cNvPr id="18458" name="Rounded Rectangle 33"/>
            <p:cNvSpPr>
              <a:spLocks noChangeArrowheads="1"/>
            </p:cNvSpPr>
            <p:nvPr/>
          </p:nvSpPr>
          <p:spPr bwMode="auto">
            <a:xfrm rot="16200000" flipH="1">
              <a:off x="4002882" y="-1308894"/>
              <a:ext cx="1079500" cy="7351713"/>
            </a:xfrm>
            <a:prstGeom prst="roundRect">
              <a:avLst>
                <a:gd name="adj" fmla="val 7870"/>
              </a:avLst>
            </a:prstGeom>
            <a:solidFill>
              <a:srgbClr val="FFFFFF"/>
            </a:solidFill>
            <a:ln w="6350">
              <a:solidFill>
                <a:srgbClr val="D9D9D9"/>
              </a:solidFill>
              <a:round/>
              <a:headEnd/>
              <a:tailEnd/>
            </a:ln>
          </p:spPr>
          <p:txBody>
            <a:bodyPr anchor="ctr"/>
            <a:lstStyle/>
            <a:p>
              <a:pPr algn="ctr" fontAlgn="base">
                <a:spcBef>
                  <a:spcPct val="0"/>
                </a:spcBef>
                <a:spcAft>
                  <a:spcPct val="0"/>
                </a:spcAft>
              </a:pPr>
              <a:endParaRPr lang="nb-NO">
                <a:solidFill>
                  <a:srgbClr val="FFFFFF"/>
                </a:solidFill>
                <a:ea typeface="ＭＳ Ｐゴシック" charset="-128"/>
              </a:endParaRPr>
            </a:p>
          </p:txBody>
        </p:sp>
        <p:sp>
          <p:nvSpPr>
            <p:cNvPr id="73" name="Round Same Side Corner Rectangle 72"/>
            <p:cNvSpPr/>
            <p:nvPr/>
          </p:nvSpPr>
          <p:spPr>
            <a:xfrm>
              <a:off x="866775" y="1827213"/>
              <a:ext cx="7351713" cy="306387"/>
            </a:xfrm>
            <a:prstGeom prst="round2SameRect">
              <a:avLst>
                <a:gd name="adj1" fmla="val 27778"/>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grpSp>
      <p:grpSp>
        <p:nvGrpSpPr>
          <p:cNvPr id="8" name="Group 73"/>
          <p:cNvGrpSpPr>
            <a:grpSpLocks/>
          </p:cNvGrpSpPr>
          <p:nvPr/>
        </p:nvGrpSpPr>
        <p:grpSpPr bwMode="auto">
          <a:xfrm>
            <a:off x="1035050" y="5186363"/>
            <a:ext cx="460375" cy="460375"/>
            <a:chOff x="1035050" y="2262188"/>
            <a:chExt cx="460375" cy="460375"/>
          </a:xfrm>
        </p:grpSpPr>
        <p:sp>
          <p:nvSpPr>
            <p:cNvPr id="75" name="Ellipse 53"/>
            <p:cNvSpPr>
              <a:spLocks noChangeArrowheads="1"/>
            </p:cNvSpPr>
            <p:nvPr/>
          </p:nvSpPr>
          <p:spPr bwMode="auto">
            <a:xfrm>
              <a:off x="1035050" y="2262188"/>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57" name="Tekstboks 54"/>
            <p:cNvSpPr txBox="1">
              <a:spLocks noChangeArrowheads="1"/>
            </p:cNvSpPr>
            <p:nvPr/>
          </p:nvSpPr>
          <p:spPr bwMode="auto">
            <a:xfrm>
              <a:off x="1125538" y="23082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da-DK" sz="1800">
                  <a:solidFill>
                    <a:srgbClr val="151616"/>
                  </a:solidFill>
                  <a:latin typeface="Calibri" charset="0"/>
                </a:rPr>
                <a:t>3</a:t>
              </a:r>
            </a:p>
          </p:txBody>
        </p:sp>
      </p:grpSp>
      <p:sp>
        <p:nvSpPr>
          <p:cNvPr id="77" name="Rektangel 76"/>
          <p:cNvSpPr>
            <a:spLocks noChangeArrowheads="1"/>
          </p:cNvSpPr>
          <p:nvPr/>
        </p:nvSpPr>
        <p:spPr bwMode="auto">
          <a:xfrm>
            <a:off x="1000125" y="4764088"/>
            <a:ext cx="2435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ts val="600"/>
              </a:spcAft>
            </a:pPr>
            <a:r>
              <a:rPr lang="en-US" sz="1400" b="1" noProof="1" smtClean="0">
                <a:solidFill>
                  <a:srgbClr val="FFFFFF"/>
                </a:solidFill>
                <a:ea typeface="ＭＳ Ｐゴシック" charset="-128"/>
                <a:cs typeface="Arial" charset="0"/>
              </a:rPr>
              <a:t>Optional for Provider</a:t>
            </a:r>
            <a:endParaRPr lang="en-US" sz="1400" b="1" noProof="1">
              <a:solidFill>
                <a:srgbClr val="FFFFFF"/>
              </a:solidFill>
              <a:ea typeface="ＭＳ Ｐゴシック" charset="-128"/>
              <a:cs typeface="Arial" charset="0"/>
            </a:endParaRPr>
          </a:p>
        </p:txBody>
      </p:sp>
      <p:sp>
        <p:nvSpPr>
          <p:cNvPr id="78" name="Tekstboks 72"/>
          <p:cNvSpPr txBox="1">
            <a:spLocks noChangeArrowheads="1"/>
          </p:cNvSpPr>
          <p:nvPr/>
        </p:nvSpPr>
        <p:spPr bwMode="auto">
          <a:xfrm>
            <a:off x="1635125" y="5094312"/>
            <a:ext cx="54594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gn="just" defTabSz="457200" eaLnBrk="1" fontAlgn="base" hangingPunct="1">
              <a:spcBef>
                <a:spcPct val="0"/>
              </a:spcBef>
              <a:spcAft>
                <a:spcPct val="0"/>
              </a:spcAft>
              <a:buFont typeface="Arial" pitchFamily="34" charset="0"/>
              <a:buChar char="•"/>
            </a:pPr>
            <a:r>
              <a:rPr lang="en-US" sz="1400" dirty="0" smtClean="0">
                <a:solidFill>
                  <a:srgbClr val="000000"/>
                </a:solidFill>
                <a:latin typeface="Calibri" charset="0"/>
              </a:rPr>
              <a:t>Provide IPS as a Service</a:t>
            </a:r>
          </a:p>
          <a:p>
            <a:pPr marL="285750" indent="-285750" algn="just" defTabSz="457200" eaLnBrk="1" fontAlgn="base" hangingPunct="1">
              <a:spcBef>
                <a:spcPct val="0"/>
              </a:spcBef>
              <a:spcAft>
                <a:spcPct val="0"/>
              </a:spcAft>
              <a:buFont typeface="Arial" pitchFamily="34" charset="0"/>
              <a:buChar char="•"/>
            </a:pPr>
            <a:r>
              <a:rPr lang="en-US" sz="1400" dirty="0" smtClean="0">
                <a:solidFill>
                  <a:srgbClr val="000000"/>
                </a:solidFill>
                <a:latin typeface="Calibri" charset="0"/>
              </a:rPr>
              <a:t>Provide periodic testing</a:t>
            </a:r>
          </a:p>
          <a:p>
            <a:pPr marL="285750" indent="-285750" algn="just" defTabSz="457200" eaLnBrk="1" fontAlgn="base" hangingPunct="1">
              <a:spcBef>
                <a:spcPct val="0"/>
              </a:spcBef>
              <a:spcAft>
                <a:spcPct val="0"/>
              </a:spcAft>
              <a:buFont typeface="Arial" pitchFamily="34" charset="0"/>
              <a:buChar char="•"/>
            </a:pPr>
            <a:r>
              <a:rPr lang="en-US" sz="1400" dirty="0" smtClean="0">
                <a:solidFill>
                  <a:srgbClr val="000000"/>
                </a:solidFill>
                <a:latin typeface="Calibri" charset="0"/>
              </a:rPr>
              <a:t>Provide </a:t>
            </a:r>
            <a:r>
              <a:rPr lang="en-US" sz="1400" dirty="0" err="1" smtClean="0">
                <a:solidFill>
                  <a:srgbClr val="000000"/>
                </a:solidFill>
                <a:latin typeface="Calibri" charset="0"/>
              </a:rPr>
              <a:t>traning</a:t>
            </a:r>
            <a:endParaRPr lang="da-DK" sz="1400" dirty="0">
              <a:solidFill>
                <a:srgbClr val="000000"/>
              </a:solidFill>
              <a:latin typeface="Calibri" charset="0"/>
            </a:endParaRPr>
          </a:p>
        </p:txBody>
      </p:sp>
      <p:grpSp>
        <p:nvGrpSpPr>
          <p:cNvPr id="9" name="Group 62"/>
          <p:cNvGrpSpPr>
            <a:grpSpLocks/>
          </p:cNvGrpSpPr>
          <p:nvPr/>
        </p:nvGrpSpPr>
        <p:grpSpPr bwMode="auto">
          <a:xfrm>
            <a:off x="866775" y="3289300"/>
            <a:ext cx="7351713" cy="1079500"/>
            <a:chOff x="866775" y="1827213"/>
            <a:chExt cx="7351713" cy="1079500"/>
          </a:xfrm>
        </p:grpSpPr>
        <p:sp>
          <p:nvSpPr>
            <p:cNvPr id="18454" name="Rounded Rectangle 33"/>
            <p:cNvSpPr>
              <a:spLocks noChangeArrowheads="1"/>
            </p:cNvSpPr>
            <p:nvPr/>
          </p:nvSpPr>
          <p:spPr bwMode="auto">
            <a:xfrm rot="16200000" flipH="1">
              <a:off x="4002882" y="-1308894"/>
              <a:ext cx="1079500" cy="7351713"/>
            </a:xfrm>
            <a:prstGeom prst="roundRect">
              <a:avLst>
                <a:gd name="adj" fmla="val 7870"/>
              </a:avLst>
            </a:prstGeom>
            <a:solidFill>
              <a:srgbClr val="FFFFFF"/>
            </a:solidFill>
            <a:ln w="6350">
              <a:solidFill>
                <a:srgbClr val="D9D9D9"/>
              </a:solidFill>
              <a:round/>
              <a:headEnd/>
              <a:tailEnd/>
            </a:ln>
          </p:spPr>
          <p:txBody>
            <a:bodyPr anchor="ctr"/>
            <a:lstStyle/>
            <a:p>
              <a:pPr algn="ctr" fontAlgn="base">
                <a:spcBef>
                  <a:spcPct val="0"/>
                </a:spcBef>
                <a:spcAft>
                  <a:spcPct val="0"/>
                </a:spcAft>
              </a:pPr>
              <a:endParaRPr lang="nb-NO">
                <a:solidFill>
                  <a:srgbClr val="FFFFFF"/>
                </a:solidFill>
                <a:ea typeface="ＭＳ Ｐゴシック" charset="-128"/>
              </a:endParaRPr>
            </a:p>
          </p:txBody>
        </p:sp>
        <p:sp>
          <p:nvSpPr>
            <p:cNvPr id="65" name="Round Same Side Corner Rectangle 64"/>
            <p:cNvSpPr/>
            <p:nvPr/>
          </p:nvSpPr>
          <p:spPr>
            <a:xfrm>
              <a:off x="866775" y="1827213"/>
              <a:ext cx="7351713" cy="306388"/>
            </a:xfrm>
            <a:prstGeom prst="round2SameRect">
              <a:avLst>
                <a:gd name="adj1" fmla="val 27778"/>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grpSp>
      <p:grpSp>
        <p:nvGrpSpPr>
          <p:cNvPr id="10" name="Group 65"/>
          <p:cNvGrpSpPr>
            <a:grpSpLocks/>
          </p:cNvGrpSpPr>
          <p:nvPr/>
        </p:nvGrpSpPr>
        <p:grpSpPr bwMode="auto">
          <a:xfrm>
            <a:off x="1035050" y="3724275"/>
            <a:ext cx="460375" cy="460375"/>
            <a:chOff x="1035050" y="2262188"/>
            <a:chExt cx="460375" cy="460375"/>
          </a:xfrm>
        </p:grpSpPr>
        <p:sp>
          <p:nvSpPr>
            <p:cNvPr id="67" name="Ellipse 53"/>
            <p:cNvSpPr>
              <a:spLocks noChangeArrowheads="1"/>
            </p:cNvSpPr>
            <p:nvPr/>
          </p:nvSpPr>
          <p:spPr bwMode="auto">
            <a:xfrm>
              <a:off x="1035050" y="2262188"/>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53" name="Tekstboks 54"/>
            <p:cNvSpPr txBox="1">
              <a:spLocks noChangeArrowheads="1"/>
            </p:cNvSpPr>
            <p:nvPr/>
          </p:nvSpPr>
          <p:spPr bwMode="auto">
            <a:xfrm>
              <a:off x="1125538" y="23082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da-DK" sz="1800">
                  <a:solidFill>
                    <a:srgbClr val="151616"/>
                  </a:solidFill>
                  <a:latin typeface="Calibri" charset="0"/>
                </a:rPr>
                <a:t>2</a:t>
              </a:r>
            </a:p>
          </p:txBody>
        </p:sp>
      </p:grpSp>
      <p:sp>
        <p:nvSpPr>
          <p:cNvPr id="69" name="Rektangel 76"/>
          <p:cNvSpPr>
            <a:spLocks noChangeArrowheads="1"/>
          </p:cNvSpPr>
          <p:nvPr/>
        </p:nvSpPr>
        <p:spPr bwMode="auto">
          <a:xfrm>
            <a:off x="1000125" y="3302000"/>
            <a:ext cx="2435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ts val="600"/>
              </a:spcAft>
            </a:pPr>
            <a:r>
              <a:rPr lang="en-US" sz="1400" b="1" noProof="1" smtClean="0">
                <a:solidFill>
                  <a:srgbClr val="FFFFFF"/>
                </a:solidFill>
                <a:ea typeface="ＭＳ Ｐゴシック" charset="-128"/>
                <a:cs typeface="Arial" charset="0"/>
              </a:rPr>
              <a:t>Clients Responsibility</a:t>
            </a:r>
            <a:endParaRPr lang="en-US" sz="1400" b="1" noProof="1">
              <a:solidFill>
                <a:srgbClr val="FFFFFF"/>
              </a:solidFill>
              <a:ea typeface="ＭＳ Ｐゴシック" charset="-128"/>
              <a:cs typeface="Arial" charset="0"/>
            </a:endParaRPr>
          </a:p>
        </p:txBody>
      </p:sp>
      <p:sp>
        <p:nvSpPr>
          <p:cNvPr id="70" name="Tekstboks 72"/>
          <p:cNvSpPr txBox="1">
            <a:spLocks noChangeArrowheads="1"/>
          </p:cNvSpPr>
          <p:nvPr/>
        </p:nvSpPr>
        <p:spPr bwMode="auto">
          <a:xfrm>
            <a:off x="1635125" y="3616163"/>
            <a:ext cx="545941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285750" indent="-285750" algn="just" defTabSz="457200" eaLnBrk="1" fontAlgn="base" hangingPunct="1">
              <a:spcBef>
                <a:spcPct val="0"/>
              </a:spcBef>
              <a:spcAft>
                <a:spcPct val="0"/>
              </a:spcAft>
              <a:buFont typeface="Arial" pitchFamily="34" charset="0"/>
              <a:buChar char="•"/>
            </a:pPr>
            <a:r>
              <a:rPr lang="en-US" sz="1400" dirty="0" smtClean="0">
                <a:solidFill>
                  <a:srgbClr val="000000"/>
                </a:solidFill>
                <a:latin typeface="Calibri" charset="0"/>
              </a:rPr>
              <a:t>Strong passwords for administrators, authors, and users.</a:t>
            </a:r>
          </a:p>
          <a:p>
            <a:pPr marL="285750" indent="-285750" algn="just" defTabSz="457200" eaLnBrk="1" fontAlgn="base" hangingPunct="1">
              <a:spcBef>
                <a:spcPct val="0"/>
              </a:spcBef>
              <a:spcAft>
                <a:spcPct val="0"/>
              </a:spcAft>
              <a:buFont typeface="Arial" pitchFamily="34" charset="0"/>
              <a:buChar char="•"/>
            </a:pPr>
            <a:r>
              <a:rPr lang="en-US" sz="1400" dirty="0" smtClean="0">
                <a:solidFill>
                  <a:srgbClr val="000000"/>
                </a:solidFill>
                <a:latin typeface="Calibri" charset="0"/>
              </a:rPr>
              <a:t>Check any third party plugins or add-ons.</a:t>
            </a:r>
          </a:p>
          <a:p>
            <a:pPr marL="285750" indent="-285750" algn="just" defTabSz="457200" eaLnBrk="1" fontAlgn="base" hangingPunct="1">
              <a:spcBef>
                <a:spcPct val="0"/>
              </a:spcBef>
              <a:spcAft>
                <a:spcPct val="0"/>
              </a:spcAft>
              <a:buFont typeface="Arial" pitchFamily="34" charset="0"/>
              <a:buChar char="•"/>
            </a:pPr>
            <a:r>
              <a:rPr lang="en-US" sz="1400" dirty="0" smtClean="0">
                <a:solidFill>
                  <a:srgbClr val="000000"/>
                </a:solidFill>
                <a:latin typeface="Calibri" charset="0"/>
              </a:rPr>
              <a:t>Periodically check using a third party (it IS your business!)</a:t>
            </a:r>
            <a:endParaRPr lang="da-DK" sz="1400" dirty="0">
              <a:solidFill>
                <a:srgbClr val="000000"/>
              </a:solidFill>
              <a:latin typeface="Calibri" charset="0"/>
            </a:endParaRPr>
          </a:p>
          <a:p>
            <a:pPr algn="just" defTabSz="457200" eaLnBrk="1" fontAlgn="base" hangingPunct="1">
              <a:spcBef>
                <a:spcPct val="0"/>
              </a:spcBef>
              <a:spcAft>
                <a:spcPct val="0"/>
              </a:spcAft>
            </a:pPr>
            <a:endParaRPr lang="da-DK" sz="1100" dirty="0">
              <a:solidFill>
                <a:srgbClr val="000000"/>
              </a:solidFill>
              <a:latin typeface="Calibri" charset="0"/>
            </a:endParaRP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769" y="5910731"/>
            <a:ext cx="2358190" cy="715318"/>
          </a:xfrm>
          <a:prstGeom prst="rect">
            <a:avLst/>
          </a:prstGeom>
        </p:spPr>
      </p:pic>
    </p:spTree>
    <p:extLst>
      <p:ext uri="{BB962C8B-B14F-4D97-AF65-F5344CB8AC3E}">
        <p14:creationId xmlns:p14="http://schemas.microsoft.com/office/powerpoint/2010/main" val="2798304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0" presetClass="path" presetSubtype="0" accel="50000" decel="50000" fill="hold" nodeType="withEffect">
                                  <p:stCondLst>
                                    <p:cond delay="0"/>
                                  </p:stCondLst>
                                  <p:childTnLst>
                                    <p:animMotion origin="layout" path="M -1.38889E-6 0.26574 L -1.38889E-6 -2.22222E-6 " pathEditMode="relative" ptsTypes="AA">
                                      <p:cBhvr>
                                        <p:cTn id="23" dur="2000" fill="hold"/>
                                        <p:tgtEl>
                                          <p:spTgt spid="2"/>
                                        </p:tgtEl>
                                        <p:attrNameLst>
                                          <p:attrName>ppt_x</p:attrName>
                                          <p:attrName>ppt_y</p:attrName>
                                        </p:attrNameLst>
                                      </p:cBhvr>
                                    </p:animMotion>
                                  </p:childTnLst>
                                </p:cTn>
                              </p:par>
                              <p:par>
                                <p:cTn id="24" presetID="23"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2000" fill="hold"/>
                                        <p:tgtEl>
                                          <p:spTgt spid="2"/>
                                        </p:tgtEl>
                                        <p:attrNameLst>
                                          <p:attrName>ppt_w</p:attrName>
                                        </p:attrNameLst>
                                      </p:cBhvr>
                                      <p:tavLst>
                                        <p:tav tm="0">
                                          <p:val>
                                            <p:fltVal val="0"/>
                                          </p:val>
                                        </p:tav>
                                        <p:tav tm="100000">
                                          <p:val>
                                            <p:strVal val="#ppt_w"/>
                                          </p:val>
                                        </p:tav>
                                      </p:tavLst>
                                    </p:anim>
                                    <p:anim calcmode="lin" valueType="num">
                                      <p:cBhvr>
                                        <p:cTn id="27" dur="2000" fill="hold"/>
                                        <p:tgtEl>
                                          <p:spTgt spid="2"/>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7417"/>
                                        </p:tgtEl>
                                        <p:attrNameLst>
                                          <p:attrName>style.visibility</p:attrName>
                                        </p:attrNameLst>
                                      </p:cBhvr>
                                      <p:to>
                                        <p:strVal val="visible"/>
                                      </p:to>
                                    </p:set>
                                    <p:anim calcmode="lin" valueType="num">
                                      <p:cBhvr additive="base">
                                        <p:cTn id="31" dur="500"/>
                                        <p:tgtEl>
                                          <p:spTgt spid="17417"/>
                                        </p:tgtEl>
                                        <p:attrNameLst>
                                          <p:attrName>ppt_y</p:attrName>
                                        </p:attrNameLst>
                                      </p:cBhvr>
                                      <p:tavLst>
                                        <p:tav tm="0">
                                          <p:val>
                                            <p:strVal val="#ppt_y+#ppt_h*1.125000"/>
                                          </p:val>
                                        </p:tav>
                                        <p:tav tm="100000">
                                          <p:val>
                                            <p:strVal val="#ppt_y"/>
                                          </p:val>
                                        </p:tav>
                                      </p:tavLst>
                                    </p:anim>
                                    <p:animEffect transition="in" filter="wipe(up)">
                                      <p:cBhvr>
                                        <p:cTn id="32" dur="500"/>
                                        <p:tgtEl>
                                          <p:spTgt spid="17417"/>
                                        </p:tgtEl>
                                      </p:cBhvr>
                                    </p:animEffect>
                                  </p:childTnLst>
                                </p:cTn>
                              </p:par>
                              <p:par>
                                <p:cTn id="33" presetID="12" presetClass="entr" presetSubtype="1" fill="hold" grpId="0" nodeType="withEffect">
                                  <p:stCondLst>
                                    <p:cond delay="300"/>
                                  </p:stCondLst>
                                  <p:childTnLst>
                                    <p:set>
                                      <p:cBhvr>
                                        <p:cTn id="34" dur="1" fill="hold">
                                          <p:stCondLst>
                                            <p:cond delay="0"/>
                                          </p:stCondLst>
                                        </p:cTn>
                                        <p:tgtEl>
                                          <p:spTgt spid="17430"/>
                                        </p:tgtEl>
                                        <p:attrNameLst>
                                          <p:attrName>style.visibility</p:attrName>
                                        </p:attrNameLst>
                                      </p:cBhvr>
                                      <p:to>
                                        <p:strVal val="visible"/>
                                      </p:to>
                                    </p:set>
                                    <p:anim calcmode="lin" valueType="num">
                                      <p:cBhvr additive="base">
                                        <p:cTn id="35" dur="500"/>
                                        <p:tgtEl>
                                          <p:spTgt spid="17430"/>
                                        </p:tgtEl>
                                        <p:attrNameLst>
                                          <p:attrName>ppt_y</p:attrName>
                                        </p:attrNameLst>
                                      </p:cBhvr>
                                      <p:tavLst>
                                        <p:tav tm="0">
                                          <p:val>
                                            <p:strVal val="#ppt_y-#ppt_h*1.125000"/>
                                          </p:val>
                                        </p:tav>
                                        <p:tav tm="100000">
                                          <p:val>
                                            <p:strVal val="#ppt_y"/>
                                          </p:val>
                                        </p:tav>
                                      </p:tavLst>
                                    </p:anim>
                                    <p:animEffect transition="in" filter="wipe(down)">
                                      <p:cBhvr>
                                        <p:cTn id="36" dur="500"/>
                                        <p:tgtEl>
                                          <p:spTgt spid="17430"/>
                                        </p:tgtEl>
                                      </p:cBhvr>
                                    </p:animEffect>
                                  </p:childTnLst>
                                </p:cTn>
                              </p:par>
                              <p:par>
                                <p:cTn id="37" presetID="12" presetClass="entr" presetSubtype="8" fill="hold"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p:tgtEl>
                                          <p:spTgt spid="3"/>
                                        </p:tgtEl>
                                        <p:attrNameLst>
                                          <p:attrName>ppt_x</p:attrName>
                                        </p:attrNameLst>
                                      </p:cBhvr>
                                      <p:tavLst>
                                        <p:tav tm="0">
                                          <p:val>
                                            <p:strVal val="#ppt_x-#ppt_w*1.125000"/>
                                          </p:val>
                                        </p:tav>
                                        <p:tav tm="100000">
                                          <p:val>
                                            <p:strVal val="#ppt_x"/>
                                          </p:val>
                                        </p:tav>
                                      </p:tavLst>
                                    </p:anim>
                                    <p:animEffect transition="in" filter="wipe(right)">
                                      <p:cBhvr>
                                        <p:cTn id="40" dur="500"/>
                                        <p:tgtEl>
                                          <p:spTgt spid="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2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2000" fill="hold"/>
                                        <p:tgtEl>
                                          <p:spTgt spid="9"/>
                                        </p:tgtEl>
                                        <p:attrNameLst>
                                          <p:attrName>ppt_w</p:attrName>
                                        </p:attrNameLst>
                                      </p:cBhvr>
                                      <p:tavLst>
                                        <p:tav tm="0">
                                          <p:val>
                                            <p:fltVal val="0"/>
                                          </p:val>
                                        </p:tav>
                                        <p:tav tm="100000">
                                          <p:val>
                                            <p:strVal val="#ppt_w"/>
                                          </p:val>
                                        </p:tav>
                                      </p:tavLst>
                                    </p:anim>
                                    <p:anim calcmode="lin" valueType="num">
                                      <p:cBhvr>
                                        <p:cTn id="49" dur="2000" fill="hold"/>
                                        <p:tgtEl>
                                          <p:spTgt spid="9"/>
                                        </p:tgtEl>
                                        <p:attrNameLst>
                                          <p:attrName>ppt_h</p:attrName>
                                        </p:attrNameLst>
                                      </p:cBhvr>
                                      <p:tavLst>
                                        <p:tav tm="0">
                                          <p:val>
                                            <p:fltVal val="0"/>
                                          </p:val>
                                        </p:tav>
                                        <p:tav tm="100000">
                                          <p:val>
                                            <p:strVal val="#ppt_h"/>
                                          </p:val>
                                        </p:tav>
                                      </p:tavLst>
                                    </p:anim>
                                  </p:childTnLst>
                                </p:cTn>
                              </p:par>
                            </p:childTnLst>
                          </p:cTn>
                        </p:par>
                        <p:par>
                          <p:cTn id="50" fill="hold" nodeType="afterGroup">
                            <p:stCondLst>
                              <p:cond delay="2000"/>
                            </p:stCondLst>
                            <p:childTnLst>
                              <p:par>
                                <p:cTn id="51" presetID="12" presetClass="entr" presetSubtype="4"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p:tgtEl>
                                          <p:spTgt spid="69"/>
                                        </p:tgtEl>
                                        <p:attrNameLst>
                                          <p:attrName>ppt_y</p:attrName>
                                        </p:attrNameLst>
                                      </p:cBhvr>
                                      <p:tavLst>
                                        <p:tav tm="0">
                                          <p:val>
                                            <p:strVal val="#ppt_y+#ppt_h*1.125000"/>
                                          </p:val>
                                        </p:tav>
                                        <p:tav tm="100000">
                                          <p:val>
                                            <p:strVal val="#ppt_y"/>
                                          </p:val>
                                        </p:tav>
                                      </p:tavLst>
                                    </p:anim>
                                    <p:animEffect transition="in" filter="wipe(up)">
                                      <p:cBhvr>
                                        <p:cTn id="54" dur="500"/>
                                        <p:tgtEl>
                                          <p:spTgt spid="69"/>
                                        </p:tgtEl>
                                      </p:cBhvr>
                                    </p:animEffect>
                                  </p:childTnLst>
                                </p:cTn>
                              </p:par>
                              <p:par>
                                <p:cTn id="55" presetID="12" presetClass="entr" presetSubtype="1" fill="hold" grpId="0" nodeType="withEffect">
                                  <p:stCondLst>
                                    <p:cond delay="30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p:tgtEl>
                                          <p:spTgt spid="70"/>
                                        </p:tgtEl>
                                        <p:attrNameLst>
                                          <p:attrName>ppt_y</p:attrName>
                                        </p:attrNameLst>
                                      </p:cBhvr>
                                      <p:tavLst>
                                        <p:tav tm="0">
                                          <p:val>
                                            <p:strVal val="#ppt_y-#ppt_h*1.125000"/>
                                          </p:val>
                                        </p:tav>
                                        <p:tav tm="100000">
                                          <p:val>
                                            <p:strVal val="#ppt_y"/>
                                          </p:val>
                                        </p:tav>
                                      </p:tavLst>
                                    </p:anim>
                                    <p:animEffect transition="in" filter="wipe(down)">
                                      <p:cBhvr>
                                        <p:cTn id="58" dur="500"/>
                                        <p:tgtEl>
                                          <p:spTgt spid="70"/>
                                        </p:tgtEl>
                                      </p:cBhvr>
                                    </p:animEffect>
                                  </p:childTnLst>
                                </p:cTn>
                              </p:par>
                              <p:par>
                                <p:cTn id="59" presetID="12" presetClass="entr" presetSubtype="8" fill="hold" nodeType="withEffect">
                                  <p:stCondLst>
                                    <p:cond delay="20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p:tgtEl>
                                          <p:spTgt spid="10"/>
                                        </p:tgtEl>
                                        <p:attrNameLst>
                                          <p:attrName>ppt_x</p:attrName>
                                        </p:attrNameLst>
                                      </p:cBhvr>
                                      <p:tavLst>
                                        <p:tav tm="0">
                                          <p:val>
                                            <p:strVal val="#ppt_x-#ppt_w*1.125000"/>
                                          </p:val>
                                        </p:tav>
                                        <p:tav tm="100000">
                                          <p:val>
                                            <p:strVal val="#ppt_x"/>
                                          </p:val>
                                        </p:tav>
                                      </p:tavLst>
                                    </p:anim>
                                    <p:animEffect transition="in" filter="wipe(right)">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0" presetClass="path" presetSubtype="0" accel="50000" decel="50000" fill="hold" nodeType="withEffect">
                                  <p:stCondLst>
                                    <p:cond delay="0"/>
                                  </p:stCondLst>
                                  <p:childTnLst>
                                    <p:animMotion origin="layout" path="M 0.00018 -0.16042 L -1.38889E-6 2.22222E-6 " pathEditMode="relative" rAng="0" ptsTypes="AA">
                                      <p:cBhvr>
                                        <p:cTn id="69" dur="2000" fill="hold"/>
                                        <p:tgtEl>
                                          <p:spTgt spid="7"/>
                                        </p:tgtEl>
                                        <p:attrNameLst>
                                          <p:attrName>ppt_x</p:attrName>
                                          <p:attrName>ppt_y</p:attrName>
                                        </p:attrNameLst>
                                      </p:cBhvr>
                                      <p:rCtr x="-17" y="8009"/>
                                    </p:animMotion>
                                  </p:childTnLst>
                                </p:cTn>
                              </p:par>
                              <p:par>
                                <p:cTn id="70" presetID="23" presetClass="entr" presetSubtype="16"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2000" fill="hold"/>
                                        <p:tgtEl>
                                          <p:spTgt spid="7"/>
                                        </p:tgtEl>
                                        <p:attrNameLst>
                                          <p:attrName>ppt_w</p:attrName>
                                        </p:attrNameLst>
                                      </p:cBhvr>
                                      <p:tavLst>
                                        <p:tav tm="0">
                                          <p:val>
                                            <p:fltVal val="0"/>
                                          </p:val>
                                        </p:tav>
                                        <p:tav tm="100000">
                                          <p:val>
                                            <p:strVal val="#ppt_w"/>
                                          </p:val>
                                        </p:tav>
                                      </p:tavLst>
                                    </p:anim>
                                    <p:anim calcmode="lin" valueType="num">
                                      <p:cBhvr>
                                        <p:cTn id="73" dur="2000" fill="hold"/>
                                        <p:tgtEl>
                                          <p:spTgt spid="7"/>
                                        </p:tgtEl>
                                        <p:attrNameLst>
                                          <p:attrName>ppt_h</p:attrName>
                                        </p:attrNameLst>
                                      </p:cBhvr>
                                      <p:tavLst>
                                        <p:tav tm="0">
                                          <p:val>
                                            <p:fltVal val="0"/>
                                          </p:val>
                                        </p:tav>
                                        <p:tav tm="100000">
                                          <p:val>
                                            <p:strVal val="#ppt_h"/>
                                          </p:val>
                                        </p:tav>
                                      </p:tavLst>
                                    </p:anim>
                                  </p:childTnLst>
                                </p:cTn>
                              </p:par>
                            </p:childTnLst>
                          </p:cTn>
                        </p:par>
                        <p:par>
                          <p:cTn id="74" fill="hold" nodeType="afterGroup">
                            <p:stCondLst>
                              <p:cond delay="2000"/>
                            </p:stCondLst>
                            <p:childTnLst>
                              <p:par>
                                <p:cTn id="75" presetID="12" presetClass="entr" presetSubtype="4"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additive="base">
                                        <p:cTn id="77" dur="500"/>
                                        <p:tgtEl>
                                          <p:spTgt spid="77"/>
                                        </p:tgtEl>
                                        <p:attrNameLst>
                                          <p:attrName>ppt_y</p:attrName>
                                        </p:attrNameLst>
                                      </p:cBhvr>
                                      <p:tavLst>
                                        <p:tav tm="0">
                                          <p:val>
                                            <p:strVal val="#ppt_y+#ppt_h*1.125000"/>
                                          </p:val>
                                        </p:tav>
                                        <p:tav tm="100000">
                                          <p:val>
                                            <p:strVal val="#ppt_y"/>
                                          </p:val>
                                        </p:tav>
                                      </p:tavLst>
                                    </p:anim>
                                    <p:animEffect transition="in" filter="wipe(up)">
                                      <p:cBhvr>
                                        <p:cTn id="78" dur="500"/>
                                        <p:tgtEl>
                                          <p:spTgt spid="77"/>
                                        </p:tgtEl>
                                      </p:cBhvr>
                                    </p:animEffect>
                                  </p:childTnLst>
                                </p:cTn>
                              </p:par>
                              <p:par>
                                <p:cTn id="79" presetID="12" presetClass="entr" presetSubtype="1" fill="hold" grpId="0" nodeType="withEffect">
                                  <p:stCondLst>
                                    <p:cond delay="300"/>
                                  </p:stCondLst>
                                  <p:childTnLst>
                                    <p:set>
                                      <p:cBhvr>
                                        <p:cTn id="80" dur="1" fill="hold">
                                          <p:stCondLst>
                                            <p:cond delay="0"/>
                                          </p:stCondLst>
                                        </p:cTn>
                                        <p:tgtEl>
                                          <p:spTgt spid="78"/>
                                        </p:tgtEl>
                                        <p:attrNameLst>
                                          <p:attrName>style.visibility</p:attrName>
                                        </p:attrNameLst>
                                      </p:cBhvr>
                                      <p:to>
                                        <p:strVal val="visible"/>
                                      </p:to>
                                    </p:set>
                                    <p:anim calcmode="lin" valueType="num">
                                      <p:cBhvr additive="base">
                                        <p:cTn id="81" dur="500"/>
                                        <p:tgtEl>
                                          <p:spTgt spid="78"/>
                                        </p:tgtEl>
                                        <p:attrNameLst>
                                          <p:attrName>ppt_y</p:attrName>
                                        </p:attrNameLst>
                                      </p:cBhvr>
                                      <p:tavLst>
                                        <p:tav tm="0">
                                          <p:val>
                                            <p:strVal val="#ppt_y-#ppt_h*1.125000"/>
                                          </p:val>
                                        </p:tav>
                                        <p:tav tm="100000">
                                          <p:val>
                                            <p:strVal val="#ppt_y"/>
                                          </p:val>
                                        </p:tav>
                                      </p:tavLst>
                                    </p:anim>
                                    <p:animEffect transition="in" filter="wipe(down)">
                                      <p:cBhvr>
                                        <p:cTn id="82" dur="500"/>
                                        <p:tgtEl>
                                          <p:spTgt spid="78"/>
                                        </p:tgtEl>
                                      </p:cBhvr>
                                    </p:animEffect>
                                  </p:childTnLst>
                                </p:cTn>
                              </p:par>
                              <p:par>
                                <p:cTn id="83" presetID="12" presetClass="entr" presetSubtype="8" fill="hold" nodeType="withEffect">
                                  <p:stCondLst>
                                    <p:cond delay="20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p:tgtEl>
                                          <p:spTgt spid="8"/>
                                        </p:tgtEl>
                                        <p:attrNameLst>
                                          <p:attrName>ppt_x</p:attrName>
                                        </p:attrNameLst>
                                      </p:cBhvr>
                                      <p:tavLst>
                                        <p:tav tm="0">
                                          <p:val>
                                            <p:strVal val="#ppt_x-#ppt_w*1.125000"/>
                                          </p:val>
                                        </p:tav>
                                        <p:tav tm="100000">
                                          <p:val>
                                            <p:strVal val="#ppt_x"/>
                                          </p:val>
                                        </p:tav>
                                      </p:tavLst>
                                    </p:anim>
                                    <p:animEffect transition="in" filter="wipe(right)">
                                      <p:cBhvr>
                                        <p:cTn id="8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30" grpId="0"/>
      <p:bldP spid="77" grpId="0"/>
      <p:bldP spid="7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222375" y="914400"/>
            <a:ext cx="3532188" cy="3533775"/>
            <a:chOff x="1222818" y="915193"/>
            <a:chExt cx="3531755" cy="3533280"/>
          </a:xfrm>
        </p:grpSpPr>
        <p:sp>
          <p:nvSpPr>
            <p:cNvPr id="3" name="Rektangel 40"/>
            <p:cNvSpPr>
              <a:spLocks noChangeArrowheads="1"/>
            </p:cNvSpPr>
            <p:nvPr/>
          </p:nvSpPr>
          <p:spPr bwMode="auto">
            <a:xfrm rot="21269425">
              <a:off x="1222818" y="915193"/>
              <a:ext cx="3531755" cy="3533280"/>
            </a:xfrm>
            <a:prstGeom prst="rect">
              <a:avLst/>
            </a:prstGeom>
            <a:solidFill>
              <a:schemeClr val="bg2">
                <a:lumMod val="95000"/>
              </a:schemeClr>
            </a:solidFill>
            <a:ln w="25400">
              <a:noFill/>
              <a:miter lim="800000"/>
              <a:headEnd/>
              <a:tailEnd/>
            </a:ln>
            <a:effectLst>
              <a:outerShdw blurRad="63500" dist="25400" dir="2700000" algn="tl" rotWithShape="0">
                <a:schemeClr val="tx2">
                  <a:lumMod val="50000"/>
                  <a:alpha val="39999"/>
                </a:schemeClr>
              </a:outerShdw>
              <a:reflection stA="50000" endPos="18000" dist="12700" dir="5400000" sy="-100000" algn="bl" rotWithShape="0"/>
            </a:effectLst>
          </p:spPr>
          <p:txBody>
            <a:bodyPr anchor="ctr"/>
            <a:lstStyle/>
            <a:p>
              <a:pPr indent="-342900" algn="ctr" fontAlgn="base">
                <a:spcBef>
                  <a:spcPct val="0"/>
                </a:spcBef>
                <a:spcAft>
                  <a:spcPct val="0"/>
                </a:spcAft>
                <a:buFont typeface="Calibri" pitchFamily="-108" charset="0"/>
                <a:buAutoNum type="arabicPeriod"/>
                <a:defRPr/>
              </a:pPr>
              <a:endParaRPr noProof="1">
                <a:solidFill>
                  <a:srgbClr val="FFFFFF"/>
                </a:solidFill>
                <a:ea typeface="ＭＳ Ｐゴシック" pitchFamily="-108" charset="-128"/>
                <a:cs typeface="ＭＳ Ｐゴシック" pitchFamily="-108" charset="-128"/>
              </a:endParaRPr>
            </a:p>
          </p:txBody>
        </p:sp>
        <p:pic>
          <p:nvPicPr>
            <p:cNvPr id="19476" name="Billede 17" descr="dreamstime_Business Meeting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42648">
              <a:off x="1292225" y="1008063"/>
              <a:ext cx="3354388"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ekstboks 12"/>
          <p:cNvSpPr txBox="1">
            <a:spLocks noChangeArrowheads="1"/>
          </p:cNvSpPr>
          <p:nvPr/>
        </p:nvSpPr>
        <p:spPr bwMode="auto">
          <a:xfrm rot="-323260">
            <a:off x="1506538" y="3889375"/>
            <a:ext cx="3336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300" b="1" dirty="0" smtClean="0">
                <a:solidFill>
                  <a:srgbClr val="000000"/>
                </a:solidFill>
                <a:latin typeface="Calibri" charset="0"/>
              </a:rPr>
              <a:t>Who’s Fault was this?</a:t>
            </a:r>
            <a:endParaRPr lang="en-US" sz="1300" b="1" dirty="0">
              <a:solidFill>
                <a:srgbClr val="000000"/>
              </a:solidFill>
              <a:latin typeface="Calibri" charset="0"/>
            </a:endParaRPr>
          </a:p>
          <a:p>
            <a:pPr defTabSz="457200" eaLnBrk="1" fontAlgn="base" hangingPunct="1">
              <a:spcBef>
                <a:spcPct val="0"/>
              </a:spcBef>
              <a:spcAft>
                <a:spcPct val="0"/>
              </a:spcAft>
            </a:pPr>
            <a:r>
              <a:rPr lang="en-US" sz="1100" dirty="0" smtClean="0">
                <a:solidFill>
                  <a:srgbClr val="000000"/>
                </a:solidFill>
                <a:latin typeface="Calibri" charset="0"/>
              </a:rPr>
              <a:t>Why did services fail?. </a:t>
            </a:r>
            <a:endParaRPr lang="da-DK" sz="1400" dirty="0">
              <a:solidFill>
                <a:srgbClr val="000000"/>
              </a:solidFill>
              <a:latin typeface="Calibri" charset="0"/>
            </a:endParaRPr>
          </a:p>
        </p:txBody>
      </p:sp>
      <p:sp>
        <p:nvSpPr>
          <p:cNvPr id="19461" name="TextBox 54"/>
          <p:cNvSpPr txBox="1">
            <a:spLocks noChangeArrowheads="1"/>
          </p:cNvSpPr>
          <p:nvPr/>
        </p:nvSpPr>
        <p:spPr bwMode="auto">
          <a:xfrm>
            <a:off x="314325" y="377825"/>
            <a:ext cx="29146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500" b="1" dirty="0" smtClean="0">
                <a:solidFill>
                  <a:srgbClr val="353637"/>
                </a:solidFill>
                <a:latin typeface="Calibri" charset="0"/>
              </a:rPr>
              <a:t>What Went Wrong?</a:t>
            </a:r>
            <a:endParaRPr lang="en-GB" sz="1500" dirty="0">
              <a:solidFill>
                <a:srgbClr val="353637"/>
              </a:solidFill>
              <a:latin typeface="Calibri" charset="0"/>
            </a:endParaRPr>
          </a:p>
        </p:txBody>
      </p:sp>
      <p:grpSp>
        <p:nvGrpSpPr>
          <p:cNvPr id="4" name="Group 3"/>
          <p:cNvGrpSpPr>
            <a:grpSpLocks/>
          </p:cNvGrpSpPr>
          <p:nvPr/>
        </p:nvGrpSpPr>
        <p:grpSpPr bwMode="auto">
          <a:xfrm>
            <a:off x="4594225" y="1162050"/>
            <a:ext cx="3449638" cy="3448050"/>
            <a:chOff x="4594455" y="1162233"/>
            <a:chExt cx="3449408" cy="3447883"/>
          </a:xfrm>
        </p:grpSpPr>
        <p:sp>
          <p:nvSpPr>
            <p:cNvPr id="12" name="Rektangel 40"/>
            <p:cNvSpPr>
              <a:spLocks noChangeArrowheads="1"/>
            </p:cNvSpPr>
            <p:nvPr/>
          </p:nvSpPr>
          <p:spPr bwMode="auto">
            <a:xfrm rot="556523">
              <a:off x="4594455" y="1162233"/>
              <a:ext cx="3449408" cy="3447883"/>
            </a:xfrm>
            <a:prstGeom prst="rect">
              <a:avLst/>
            </a:prstGeom>
            <a:solidFill>
              <a:schemeClr val="bg2">
                <a:lumMod val="95000"/>
              </a:schemeClr>
            </a:solidFill>
            <a:ln w="25400">
              <a:noFill/>
              <a:miter lim="800000"/>
              <a:headEnd/>
              <a:tailEnd/>
            </a:ln>
            <a:effectLst>
              <a:outerShdw blurRad="63500" dist="25400" dir="2700000" algn="tl" rotWithShape="0">
                <a:schemeClr val="tx2">
                  <a:lumMod val="50000"/>
                  <a:alpha val="39999"/>
                </a:schemeClr>
              </a:outerShdw>
              <a:reflection stA="50000" endPos="18000" dist="12700" dir="5400000" sy="-100000" algn="bl" rotWithShape="0"/>
            </a:effectLst>
          </p:spPr>
          <p:txBody>
            <a:bodyPr anchor="ctr"/>
            <a:lstStyle/>
            <a:p>
              <a:pPr indent="-342900" algn="ctr" fontAlgn="base">
                <a:spcBef>
                  <a:spcPct val="0"/>
                </a:spcBef>
                <a:spcAft>
                  <a:spcPct val="0"/>
                </a:spcAft>
                <a:buFont typeface="Calibri" pitchFamily="-108" charset="0"/>
                <a:buAutoNum type="arabicPeriod"/>
                <a:defRPr/>
              </a:pPr>
              <a:endParaRPr noProof="1">
                <a:solidFill>
                  <a:srgbClr val="FFFFFF"/>
                </a:solidFill>
                <a:ea typeface="ＭＳ Ｐゴシック" pitchFamily="-108" charset="-128"/>
                <a:cs typeface="ＭＳ Ｐゴシック" pitchFamily="-108" charset="-128"/>
              </a:endParaRPr>
            </a:p>
          </p:txBody>
        </p:sp>
        <p:pic>
          <p:nvPicPr>
            <p:cNvPr id="19474" name="Billede 24" descr="dreamstime_Mind map.jpg"/>
            <p:cNvPicPr>
              <a:picLocks noChangeAspect="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rot="579818">
              <a:off x="4762500" y="1284288"/>
              <a:ext cx="321468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a:xfrm>
            <a:off x="0" y="5283200"/>
            <a:ext cx="9144000" cy="1574800"/>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18443" name="Rektangel 76"/>
          <p:cNvSpPr>
            <a:spLocks noChangeArrowheads="1"/>
          </p:cNvSpPr>
          <p:nvPr/>
        </p:nvSpPr>
        <p:spPr bwMode="auto">
          <a:xfrm>
            <a:off x="1130300" y="5486400"/>
            <a:ext cx="34940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b="1" noProof="1" smtClean="0">
                <a:solidFill>
                  <a:srgbClr val="262626"/>
                </a:solidFill>
                <a:ea typeface="ＭＳ Ｐゴシック" charset="-128"/>
                <a:cs typeface="Arial" charset="0"/>
              </a:rPr>
              <a:t>Nothing</a:t>
            </a:r>
            <a:endParaRPr lang="en-US" sz="1400" b="1" noProof="1">
              <a:solidFill>
                <a:srgbClr val="262626"/>
              </a:solidFill>
              <a:ea typeface="ＭＳ Ｐゴシック" charset="-128"/>
              <a:cs typeface="Arial" charset="0"/>
            </a:endParaRPr>
          </a:p>
          <a:p>
            <a:pPr fontAlgn="base">
              <a:spcBef>
                <a:spcPct val="0"/>
              </a:spcBef>
              <a:spcAft>
                <a:spcPct val="0"/>
              </a:spcAft>
            </a:pPr>
            <a:r>
              <a:rPr lang="en-US" sz="1400" noProof="1" smtClean="0">
                <a:solidFill>
                  <a:srgbClr val="262626"/>
                </a:solidFill>
                <a:ea typeface="ＭＳ Ｐゴシック" charset="-128"/>
                <a:cs typeface="Arial" charset="0"/>
              </a:rPr>
              <a:t>SaaS Provider allowed special access to test without IPS</a:t>
            </a:r>
            <a:endParaRPr lang="da-DK" sz="1400" dirty="0">
              <a:solidFill>
                <a:srgbClr val="262626"/>
              </a:solidFill>
              <a:latin typeface="Arial" charset="0"/>
              <a:ea typeface="ＭＳ Ｐゴシック" charset="-128"/>
            </a:endParaRPr>
          </a:p>
          <a:p>
            <a:pPr fontAlgn="base">
              <a:spcBef>
                <a:spcPct val="0"/>
              </a:spcBef>
              <a:spcAft>
                <a:spcPct val="0"/>
              </a:spcAft>
            </a:pPr>
            <a:endParaRPr lang="da-DK" sz="1400" dirty="0">
              <a:solidFill>
                <a:srgbClr val="1E1C11"/>
              </a:solidFill>
              <a:latin typeface="Arial" charset="0"/>
              <a:ea typeface="ＭＳ Ｐゴシック" charset="-128"/>
            </a:endParaRPr>
          </a:p>
        </p:txBody>
      </p:sp>
      <p:sp>
        <p:nvSpPr>
          <p:cNvPr id="6" name="Tekstboks 12"/>
          <p:cNvSpPr txBox="1">
            <a:spLocks noChangeArrowheads="1"/>
          </p:cNvSpPr>
          <p:nvPr/>
        </p:nvSpPr>
        <p:spPr bwMode="auto">
          <a:xfrm rot="582734">
            <a:off x="4521200" y="3989388"/>
            <a:ext cx="3335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1300" b="1" dirty="0" smtClean="0">
                <a:solidFill>
                  <a:srgbClr val="000000"/>
                </a:solidFill>
                <a:latin typeface="Calibri" charset="0"/>
              </a:rPr>
              <a:t>How do we Fix this?</a:t>
            </a:r>
            <a:endParaRPr lang="en-US" sz="1300" b="1" dirty="0">
              <a:solidFill>
                <a:srgbClr val="000000"/>
              </a:solidFill>
              <a:latin typeface="Calibri" charset="0"/>
            </a:endParaRPr>
          </a:p>
          <a:p>
            <a:pPr defTabSz="457200" eaLnBrk="1" fontAlgn="base" hangingPunct="1">
              <a:spcBef>
                <a:spcPct val="0"/>
              </a:spcBef>
              <a:spcAft>
                <a:spcPct val="0"/>
              </a:spcAft>
            </a:pPr>
            <a:r>
              <a:rPr lang="en-US" sz="1100" dirty="0" smtClean="0">
                <a:solidFill>
                  <a:srgbClr val="000000"/>
                </a:solidFill>
                <a:latin typeface="Calibri" charset="0"/>
              </a:rPr>
              <a:t>It is important that this not happen again</a:t>
            </a:r>
            <a:endParaRPr lang="da-DK" sz="1400" dirty="0">
              <a:solidFill>
                <a:srgbClr val="000000"/>
              </a:solidFill>
              <a:latin typeface="Calibri" charset="0"/>
            </a:endParaRPr>
          </a:p>
        </p:txBody>
      </p:sp>
      <p:sp>
        <p:nvSpPr>
          <p:cNvPr id="21" name="Rektangel 76"/>
          <p:cNvSpPr>
            <a:spLocks noChangeArrowheads="1"/>
          </p:cNvSpPr>
          <p:nvPr/>
        </p:nvSpPr>
        <p:spPr bwMode="auto">
          <a:xfrm>
            <a:off x="5045075" y="5486400"/>
            <a:ext cx="349408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b="1" noProof="1" smtClean="0">
                <a:solidFill>
                  <a:srgbClr val="262626"/>
                </a:solidFill>
                <a:ea typeface="ＭＳ Ｐゴシック" charset="-128"/>
                <a:cs typeface="Arial" charset="0"/>
              </a:rPr>
              <a:t>Normally Hacker would have been stopped</a:t>
            </a:r>
            <a:endParaRPr lang="en-US" sz="1400" b="1" noProof="1">
              <a:solidFill>
                <a:srgbClr val="262626"/>
              </a:solidFill>
              <a:ea typeface="ＭＳ Ｐゴシック" charset="-128"/>
              <a:cs typeface="Arial" charset="0"/>
            </a:endParaRPr>
          </a:p>
          <a:p>
            <a:pPr fontAlgn="base">
              <a:spcBef>
                <a:spcPct val="0"/>
              </a:spcBef>
              <a:spcAft>
                <a:spcPct val="0"/>
              </a:spcAft>
            </a:pPr>
            <a:r>
              <a:rPr lang="en-US" sz="1400" noProof="1" smtClean="0">
                <a:solidFill>
                  <a:srgbClr val="262626"/>
                </a:solidFill>
                <a:ea typeface="ＭＳ Ｐゴシック" charset="-128"/>
                <a:cs typeface="Arial" charset="0"/>
              </a:rPr>
              <a:t>Applied Innovations provides IPS for all clients.  This test would have failed if this were a normal hacker.</a:t>
            </a:r>
            <a:endParaRPr lang="da-DK" sz="1400" dirty="0">
              <a:solidFill>
                <a:srgbClr val="262626"/>
              </a:solidFill>
              <a:latin typeface="Arial" charset="0"/>
              <a:ea typeface="ＭＳ Ｐゴシック" charset="-128"/>
            </a:endParaRPr>
          </a:p>
          <a:p>
            <a:pPr fontAlgn="base">
              <a:spcBef>
                <a:spcPct val="0"/>
              </a:spcBef>
              <a:spcAft>
                <a:spcPct val="0"/>
              </a:spcAft>
            </a:pPr>
            <a:endParaRPr lang="da-DK" dirty="0">
              <a:solidFill>
                <a:srgbClr val="1E1C11"/>
              </a:solidFill>
              <a:latin typeface="Arial" charset="0"/>
              <a:ea typeface="ＭＳ Ｐゴシック" charset="-128"/>
            </a:endParaRPr>
          </a:p>
        </p:txBody>
      </p:sp>
    </p:spTree>
    <p:extLst>
      <p:ext uri="{BB962C8B-B14F-4D97-AF65-F5344CB8AC3E}">
        <p14:creationId xmlns:p14="http://schemas.microsoft.com/office/powerpoint/2010/main" val="49496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0" presetClass="path" presetSubtype="0" accel="50000" decel="50000" fill="hold" nodeType="withEffect">
                                  <p:stCondLst>
                                    <p:cond delay="0"/>
                                  </p:stCondLst>
                                  <p:childTnLst>
                                    <p:animMotion origin="layout" path="M 0.33941 -0.18518 C 0.11475 -0.16018 -0.10973 -0.13495 -0.16528 -0.1044 C -0.22049 -0.07384 -0.10712 -0.03796 0.00659 -2.22222E-6 " pathEditMode="relative" rAng="0" ptsTypes="aaA">
                                      <p:cBhvr>
                                        <p:cTn id="9" dur="1000" fill="hold"/>
                                        <p:tgtEl>
                                          <p:spTgt spid="2"/>
                                        </p:tgtEl>
                                        <p:attrNameLst>
                                          <p:attrName>ppt_x</p:attrName>
                                          <p:attrName>ppt_y</p:attrName>
                                        </p:attrNameLst>
                                      </p:cBhvr>
                                      <p:rCtr x="-28003" y="9259"/>
                                    </p:animMotion>
                                  </p:childTnLst>
                                </p:cTn>
                              </p:par>
                              <p:par>
                                <p:cTn id="10" presetID="2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fade">
                                      <p:cBhvr>
                                        <p:cTn id="17" dur="500"/>
                                        <p:tgtEl>
                                          <p:spTgt spid="184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0" presetClass="path" presetSubtype="0" accel="50000" decel="50000" fill="hold" nodeType="withEffect">
                                  <p:stCondLst>
                                    <p:cond delay="0"/>
                                  </p:stCondLst>
                                  <p:childTnLst>
                                    <p:animMotion origin="layout" path="M -0.08976 -0.1963 C -0.02535 -0.16296 0.03906 -0.12917 0.05399 -0.0963 C 0.0691 -0.06343 0.03437 -0.03194 1.11111E-6 3.7037E-7 " pathEditMode="relative" rAng="0" ptsTypes="aaA">
                                      <p:cBhvr>
                                        <p:cTn id="24" dur="1000" fill="hold"/>
                                        <p:tgtEl>
                                          <p:spTgt spid="4"/>
                                        </p:tgtEl>
                                        <p:attrNameLst>
                                          <p:attrName>ppt_x</p:attrName>
                                          <p:attrName>ppt_y</p:attrName>
                                        </p:attrNameLst>
                                      </p:cBhvr>
                                      <p:rCtr x="7934" y="9815"/>
                                    </p:animMotion>
                                  </p:childTnLst>
                                </p:cTn>
                              </p:par>
                              <p:par>
                                <p:cTn id="25" presetID="2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18443"/>
                                        </p:tgtEl>
                                        <p:attrNameLst>
                                          <p:attrName>style.visibility</p:attrName>
                                        </p:attrNameLst>
                                      </p:cBhvr>
                                      <p:to>
                                        <p:strVal val="visible"/>
                                      </p:to>
                                    </p:set>
                                    <p:anim calcmode="lin" valueType="num">
                                      <p:cBhvr additive="base">
                                        <p:cTn id="36" dur="500"/>
                                        <p:tgtEl>
                                          <p:spTgt spid="18443"/>
                                        </p:tgtEl>
                                        <p:attrNameLst>
                                          <p:attrName>ppt_y</p:attrName>
                                        </p:attrNameLst>
                                      </p:cBhvr>
                                      <p:tavLst>
                                        <p:tav tm="0">
                                          <p:val>
                                            <p:strVal val="#ppt_y+#ppt_h*1.125000"/>
                                          </p:val>
                                        </p:tav>
                                        <p:tav tm="100000">
                                          <p:val>
                                            <p:strVal val="#ppt_y"/>
                                          </p:val>
                                        </p:tav>
                                      </p:tavLst>
                                    </p:anim>
                                    <p:animEffect transition="in" filter="wipe(up)">
                                      <p:cBhvr>
                                        <p:cTn id="37" dur="500"/>
                                        <p:tgtEl>
                                          <p:spTgt spid="18443"/>
                                        </p:tgtEl>
                                      </p:cBhvr>
                                    </p:animEffect>
                                  </p:childTnLst>
                                </p:cTn>
                              </p:par>
                              <p:par>
                                <p:cTn id="38" presetID="1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p:tgtEl>
                                          <p:spTgt spid="21"/>
                                        </p:tgtEl>
                                        <p:attrNameLst>
                                          <p:attrName>ppt_y</p:attrName>
                                        </p:attrNameLst>
                                      </p:cBhvr>
                                      <p:tavLst>
                                        <p:tav tm="0">
                                          <p:val>
                                            <p:strVal val="#ppt_y+#ppt_h*1.125000"/>
                                          </p:val>
                                        </p:tav>
                                        <p:tav tm="100000">
                                          <p:val>
                                            <p:strVal val="#ppt_y"/>
                                          </p:val>
                                        </p:tav>
                                      </p:tavLst>
                                    </p:anim>
                                    <p:animEffect transition="in" filter="wipe(up)">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43" grpId="0"/>
      <p:bldP spid="6"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588" y="4213225"/>
            <a:ext cx="9144001"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dirty="0">
              <a:solidFill>
                <a:srgbClr val="FFFFFF"/>
              </a:solidFill>
              <a:ea typeface="ＭＳ Ｐゴシック" charset="-128"/>
            </a:endParaRPr>
          </a:p>
        </p:txBody>
      </p:sp>
      <p:sp>
        <p:nvSpPr>
          <p:cNvPr id="25603" name="Rectangle 4"/>
          <p:cNvSpPr>
            <a:spLocks noChangeArrowheads="1"/>
          </p:cNvSpPr>
          <p:nvPr/>
        </p:nvSpPr>
        <p:spPr bwMode="gray">
          <a:xfrm>
            <a:off x="874713" y="6162675"/>
            <a:ext cx="27892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fontAlgn="base">
              <a:spcBef>
                <a:spcPct val="0"/>
              </a:spcBef>
              <a:spcAft>
                <a:spcPct val="0"/>
              </a:spcAft>
            </a:pPr>
            <a:r>
              <a:rPr lang="en-US" sz="1200" dirty="0" smtClean="0">
                <a:solidFill>
                  <a:srgbClr val="353637"/>
                </a:solidFill>
                <a:ea typeface="ＭＳ Ｐゴシック" charset="-128"/>
              </a:rPr>
              <a:t>Copyright 2013, Security Privateers LLC</a:t>
            </a:r>
            <a:endParaRPr lang="en-US" sz="1200" dirty="0">
              <a:solidFill>
                <a:srgbClr val="353637"/>
              </a:solidFill>
              <a:ea typeface="ＭＳ Ｐゴシック" charset="-128"/>
            </a:endParaRPr>
          </a:p>
        </p:txBody>
      </p:sp>
      <p:sp>
        <p:nvSpPr>
          <p:cNvPr id="25606" name="TextBox 54"/>
          <p:cNvSpPr txBox="1">
            <a:spLocks noChangeArrowheads="1"/>
          </p:cNvSpPr>
          <p:nvPr/>
        </p:nvSpPr>
        <p:spPr bwMode="auto">
          <a:xfrm>
            <a:off x="314324" y="377825"/>
            <a:ext cx="44915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500" b="1" dirty="0" smtClean="0">
                <a:solidFill>
                  <a:srgbClr val="353637"/>
                </a:solidFill>
                <a:latin typeface="Calibri" charset="0"/>
              </a:rPr>
              <a:t>Services Provided by Security Privateers</a:t>
            </a:r>
            <a:endParaRPr lang="en-GB" sz="1500" dirty="0">
              <a:solidFill>
                <a:srgbClr val="353637"/>
              </a:solidFill>
              <a:latin typeface="Calibri" charset="0"/>
            </a:endParaRPr>
          </a:p>
        </p:txBody>
      </p:sp>
      <p:grpSp>
        <p:nvGrpSpPr>
          <p:cNvPr id="2" name="Group 3"/>
          <p:cNvGrpSpPr>
            <a:grpSpLocks/>
          </p:cNvGrpSpPr>
          <p:nvPr/>
        </p:nvGrpSpPr>
        <p:grpSpPr bwMode="auto">
          <a:xfrm>
            <a:off x="725488" y="1662113"/>
            <a:ext cx="2435225" cy="3900487"/>
            <a:chOff x="725488" y="1662113"/>
            <a:chExt cx="2435225" cy="3900487"/>
          </a:xfrm>
        </p:grpSpPr>
        <p:grpSp>
          <p:nvGrpSpPr>
            <p:cNvPr id="25631" name="Group 2"/>
            <p:cNvGrpSpPr>
              <a:grpSpLocks/>
            </p:cNvGrpSpPr>
            <p:nvPr/>
          </p:nvGrpSpPr>
          <p:grpSpPr bwMode="auto">
            <a:xfrm>
              <a:off x="725488" y="1662113"/>
              <a:ext cx="2435225" cy="3900487"/>
              <a:chOff x="725488" y="1662113"/>
              <a:chExt cx="2435225" cy="3900487"/>
            </a:xfrm>
          </p:grpSpPr>
          <p:sp>
            <p:nvSpPr>
              <p:cNvPr id="82" name="Rounded Rectangle 81"/>
              <p:cNvSpPr>
                <a:spLocks noChangeArrowheads="1"/>
              </p:cNvSpPr>
              <p:nvPr/>
            </p:nvSpPr>
            <p:spPr bwMode="auto">
              <a:xfrm rot="16200000" flipH="1">
                <a:off x="-4762" y="2397125"/>
                <a:ext cx="3895725" cy="2435225"/>
              </a:xfrm>
              <a:prstGeom prst="roundRect">
                <a:avLst>
                  <a:gd name="adj" fmla="val 4903"/>
                </a:avLst>
              </a:prstGeom>
              <a:solidFill>
                <a:srgbClr val="FFFFFF"/>
              </a:solidFill>
              <a:ln w="6350">
                <a:solidFill>
                  <a:srgbClr val="D9D9D9"/>
                </a:solidFill>
                <a:round/>
                <a:headEnd/>
                <a:tailEnd/>
              </a:ln>
              <a:effectLst>
                <a:outerShdw dist="12700" dir="2700000" rotWithShape="0">
                  <a:srgbClr val="7F7F7F">
                    <a:alpha val="34998"/>
                  </a:srgbClr>
                </a:outerShdw>
              </a:effectLst>
            </p:spPr>
            <p:txBody>
              <a:bodyPr anchor="ctr"/>
              <a:lstStyle/>
              <a:p>
                <a:pPr algn="ctr" fontAlgn="base">
                  <a:spcBef>
                    <a:spcPct val="0"/>
                  </a:spcBef>
                  <a:spcAft>
                    <a:spcPct val="0"/>
                  </a:spcAft>
                </a:pPr>
                <a:endParaRPr lang="nb-NO">
                  <a:solidFill>
                    <a:srgbClr val="FFFFFF"/>
                  </a:solidFill>
                  <a:ea typeface="ＭＳ Ｐゴシック" charset="-128"/>
                </a:endParaRPr>
              </a:p>
            </p:txBody>
          </p:sp>
          <p:grpSp>
            <p:nvGrpSpPr>
              <p:cNvPr id="25634" name="Group 1"/>
              <p:cNvGrpSpPr>
                <a:grpSpLocks/>
              </p:cNvGrpSpPr>
              <p:nvPr/>
            </p:nvGrpSpPr>
            <p:grpSpPr bwMode="auto">
              <a:xfrm>
                <a:off x="725488" y="1662113"/>
                <a:ext cx="2435225" cy="369332"/>
                <a:chOff x="725488" y="1662113"/>
                <a:chExt cx="2435225" cy="369332"/>
              </a:xfrm>
            </p:grpSpPr>
            <p:sp>
              <p:nvSpPr>
                <p:cNvPr id="84" name="Round Same Side Corner Rectangle 83"/>
                <p:cNvSpPr/>
                <p:nvPr/>
              </p:nvSpPr>
              <p:spPr>
                <a:xfrm>
                  <a:off x="725488" y="1666875"/>
                  <a:ext cx="2435225" cy="306388"/>
                </a:xfrm>
                <a:prstGeom prst="round2SameRect">
                  <a:avLst>
                    <a:gd name="adj1" fmla="val 27778"/>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25636" name="Rektangel 76"/>
                <p:cNvSpPr>
                  <a:spLocks noChangeArrowheads="1"/>
                </p:cNvSpPr>
                <p:nvPr/>
              </p:nvSpPr>
              <p:spPr bwMode="auto">
                <a:xfrm>
                  <a:off x="725488" y="1662113"/>
                  <a:ext cx="2435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ts val="600"/>
                    </a:spcAft>
                  </a:pPr>
                  <a:r>
                    <a:rPr lang="en-US" b="1" noProof="1" smtClean="0">
                      <a:solidFill>
                        <a:srgbClr val="FFFFFF"/>
                      </a:solidFill>
                      <a:ea typeface="ＭＳ Ｐゴシック" charset="-128"/>
                      <a:cs typeface="Arial" charset="0"/>
                    </a:rPr>
                    <a:t>IT Risk Assessments</a:t>
                  </a:r>
                  <a:endParaRPr lang="en-US" b="1" noProof="1">
                    <a:solidFill>
                      <a:srgbClr val="FFFFFF"/>
                    </a:solidFill>
                    <a:ea typeface="ＭＳ Ｐゴシック" charset="-128"/>
                    <a:cs typeface="Arial" charset="0"/>
                  </a:endParaRPr>
                </a:p>
              </p:txBody>
            </p:sp>
          </p:grpSp>
        </p:grpSp>
        <p:sp>
          <p:nvSpPr>
            <p:cNvPr id="25632" name="Rektangel 76"/>
            <p:cNvSpPr>
              <a:spLocks noChangeArrowheads="1"/>
            </p:cNvSpPr>
            <p:nvPr/>
          </p:nvSpPr>
          <p:spPr bwMode="auto">
            <a:xfrm>
              <a:off x="801688" y="2022475"/>
              <a:ext cx="2211387"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Internal Vulnerabilities</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Spyware</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Employee Abuse</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Missing Updates</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Complaince</a:t>
              </a:r>
            </a:p>
            <a:p>
              <a:pPr lvl="1"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HIPAA</a:t>
              </a:r>
            </a:p>
            <a:p>
              <a:pPr lvl="1"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SOX</a:t>
              </a:r>
            </a:p>
            <a:p>
              <a:pPr lvl="1"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GLBA</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Written Report</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Remediation Assistance</a:t>
              </a:r>
              <a:endParaRPr lang="da-DK" sz="1400" dirty="0">
                <a:solidFill>
                  <a:srgbClr val="262626"/>
                </a:solidFill>
                <a:latin typeface="Arial" charset="0"/>
                <a:ea typeface="ＭＳ Ｐゴシック" charset="-128"/>
              </a:endParaRPr>
            </a:p>
            <a:p>
              <a:pPr indent="177800" fontAlgn="base">
                <a:spcBef>
                  <a:spcPct val="0"/>
                </a:spcBef>
                <a:spcAft>
                  <a:spcPct val="0"/>
                </a:spcAft>
                <a:buFont typeface="Arial" charset="0"/>
                <a:buChar char="•"/>
              </a:pPr>
              <a:endParaRPr lang="da-DK" sz="1100" dirty="0">
                <a:solidFill>
                  <a:srgbClr val="262626"/>
                </a:solidFill>
                <a:latin typeface="Arial" charset="0"/>
                <a:ea typeface="ＭＳ Ｐゴシック" charset="-128"/>
              </a:endParaRPr>
            </a:p>
            <a:p>
              <a:pPr indent="177800" fontAlgn="base">
                <a:spcBef>
                  <a:spcPct val="0"/>
                </a:spcBef>
                <a:spcAft>
                  <a:spcPct val="0"/>
                </a:spcAft>
              </a:pPr>
              <a:endParaRPr lang="da-DK" dirty="0">
                <a:solidFill>
                  <a:srgbClr val="1E1C11"/>
                </a:solidFill>
                <a:latin typeface="Arial" charset="0"/>
                <a:ea typeface="ＭＳ Ｐゴシック" charset="-128"/>
              </a:endParaRPr>
            </a:p>
          </p:txBody>
        </p:sp>
      </p:grpSp>
      <p:grpSp>
        <p:nvGrpSpPr>
          <p:cNvPr id="5" name="Group 44"/>
          <p:cNvGrpSpPr>
            <a:grpSpLocks/>
          </p:cNvGrpSpPr>
          <p:nvPr/>
        </p:nvGrpSpPr>
        <p:grpSpPr bwMode="auto">
          <a:xfrm>
            <a:off x="484188" y="1447800"/>
            <a:ext cx="460375" cy="460375"/>
            <a:chOff x="3294062" y="1631156"/>
            <a:chExt cx="460375" cy="460375"/>
          </a:xfrm>
        </p:grpSpPr>
        <p:sp>
          <p:nvSpPr>
            <p:cNvPr id="86"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25630" name="Tekstboks 54"/>
            <p:cNvSpPr txBox="1">
              <a:spLocks noChangeArrowheads="1"/>
            </p:cNvSpPr>
            <p:nvPr/>
          </p:nvSpPr>
          <p:spPr bwMode="auto">
            <a:xfrm>
              <a:off x="3384000" y="1676400"/>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da-DK" sz="1800">
                  <a:solidFill>
                    <a:srgbClr val="151616"/>
                  </a:solidFill>
                  <a:latin typeface="Calibri" charset="0"/>
                </a:rPr>
                <a:t>1</a:t>
              </a:r>
            </a:p>
          </p:txBody>
        </p:sp>
      </p:grpSp>
      <p:grpSp>
        <p:nvGrpSpPr>
          <p:cNvPr id="6" name="Group 51"/>
          <p:cNvGrpSpPr>
            <a:grpSpLocks/>
          </p:cNvGrpSpPr>
          <p:nvPr/>
        </p:nvGrpSpPr>
        <p:grpSpPr bwMode="auto">
          <a:xfrm>
            <a:off x="3444874" y="1708150"/>
            <a:ext cx="2435226" cy="3900488"/>
            <a:chOff x="725487" y="1662113"/>
            <a:chExt cx="2435226" cy="3900487"/>
          </a:xfrm>
        </p:grpSpPr>
        <p:grpSp>
          <p:nvGrpSpPr>
            <p:cNvPr id="25623" name="Group 52"/>
            <p:cNvGrpSpPr>
              <a:grpSpLocks/>
            </p:cNvGrpSpPr>
            <p:nvPr/>
          </p:nvGrpSpPr>
          <p:grpSpPr bwMode="auto">
            <a:xfrm>
              <a:off x="725487" y="1662113"/>
              <a:ext cx="2435226" cy="3900487"/>
              <a:chOff x="725487" y="1662113"/>
              <a:chExt cx="2435226" cy="3900487"/>
            </a:xfrm>
          </p:grpSpPr>
          <p:sp>
            <p:nvSpPr>
              <p:cNvPr id="55" name="Rounded Rectangle 54"/>
              <p:cNvSpPr>
                <a:spLocks noChangeArrowheads="1"/>
              </p:cNvSpPr>
              <p:nvPr/>
            </p:nvSpPr>
            <p:spPr bwMode="auto">
              <a:xfrm rot="16200000" flipH="1">
                <a:off x="-4762" y="2397125"/>
                <a:ext cx="3895724" cy="2435225"/>
              </a:xfrm>
              <a:prstGeom prst="roundRect">
                <a:avLst>
                  <a:gd name="adj" fmla="val 4903"/>
                </a:avLst>
              </a:prstGeom>
              <a:solidFill>
                <a:srgbClr val="FFFFFF"/>
              </a:solidFill>
              <a:ln w="6350">
                <a:solidFill>
                  <a:srgbClr val="D9D9D9"/>
                </a:solidFill>
                <a:round/>
                <a:headEnd/>
                <a:tailEnd/>
              </a:ln>
              <a:effectLst>
                <a:outerShdw dist="12700" dir="2700000" rotWithShape="0">
                  <a:srgbClr val="7F7F7F">
                    <a:alpha val="34998"/>
                  </a:srgbClr>
                </a:outerShdw>
              </a:effectLst>
            </p:spPr>
            <p:txBody>
              <a:bodyPr anchor="ctr"/>
              <a:lstStyle/>
              <a:p>
                <a:pPr algn="ctr" fontAlgn="base">
                  <a:spcBef>
                    <a:spcPct val="0"/>
                  </a:spcBef>
                  <a:spcAft>
                    <a:spcPct val="0"/>
                  </a:spcAft>
                </a:pPr>
                <a:endParaRPr lang="nb-NO">
                  <a:solidFill>
                    <a:srgbClr val="FFFFFF"/>
                  </a:solidFill>
                  <a:ea typeface="ＭＳ Ｐゴシック" charset="-128"/>
                </a:endParaRPr>
              </a:p>
            </p:txBody>
          </p:sp>
          <p:grpSp>
            <p:nvGrpSpPr>
              <p:cNvPr id="25626" name="Group 55"/>
              <p:cNvGrpSpPr>
                <a:grpSpLocks/>
              </p:cNvGrpSpPr>
              <p:nvPr/>
            </p:nvGrpSpPr>
            <p:grpSpPr bwMode="auto">
              <a:xfrm>
                <a:off x="725488" y="1662113"/>
                <a:ext cx="2435225" cy="369332"/>
                <a:chOff x="725488" y="1662113"/>
                <a:chExt cx="2435225" cy="369332"/>
              </a:xfrm>
            </p:grpSpPr>
            <p:sp>
              <p:nvSpPr>
                <p:cNvPr id="57" name="Round Same Side Corner Rectangle 56"/>
                <p:cNvSpPr/>
                <p:nvPr/>
              </p:nvSpPr>
              <p:spPr>
                <a:xfrm>
                  <a:off x="725488" y="1666876"/>
                  <a:ext cx="2435225" cy="306387"/>
                </a:xfrm>
                <a:prstGeom prst="round2SameRect">
                  <a:avLst>
                    <a:gd name="adj1" fmla="val 27778"/>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25628" name="Rektangel 76"/>
                <p:cNvSpPr>
                  <a:spLocks noChangeArrowheads="1"/>
                </p:cNvSpPr>
                <p:nvPr/>
              </p:nvSpPr>
              <p:spPr bwMode="auto">
                <a:xfrm>
                  <a:off x="725488" y="1662113"/>
                  <a:ext cx="2435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ts val="600"/>
                    </a:spcAft>
                  </a:pPr>
                  <a:r>
                    <a:rPr lang="en-US" b="1" noProof="1" smtClean="0">
                      <a:solidFill>
                        <a:srgbClr val="FFFFFF"/>
                      </a:solidFill>
                      <a:ea typeface="ＭＳ Ｐゴシック" charset="-128"/>
                      <a:cs typeface="Arial" charset="0"/>
                    </a:rPr>
                    <a:t>oCISO</a:t>
                  </a:r>
                  <a:endParaRPr lang="en-US" b="1" noProof="1">
                    <a:solidFill>
                      <a:srgbClr val="FFFFFF"/>
                    </a:solidFill>
                    <a:ea typeface="ＭＳ Ｐゴシック" charset="-128"/>
                    <a:cs typeface="Arial" charset="0"/>
                  </a:endParaRPr>
                </a:p>
              </p:txBody>
            </p:sp>
          </p:grpSp>
        </p:grpSp>
        <p:sp>
          <p:nvSpPr>
            <p:cNvPr id="25624" name="Rektangel 76"/>
            <p:cNvSpPr>
              <a:spLocks noChangeArrowheads="1"/>
            </p:cNvSpPr>
            <p:nvPr/>
          </p:nvSpPr>
          <p:spPr bwMode="auto">
            <a:xfrm>
              <a:off x="801688" y="2022475"/>
              <a:ext cx="2211387" cy="34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Outsourced CISO/CIO</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P &amp; L /Budgeting</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Cost Alignment</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Technical Due Diligence</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Executive Management</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Business plan analysis</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Startup Consulting</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Cloud Migration</a:t>
              </a: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Sharepoint Consulting</a:t>
              </a: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Office 365 Migration</a:t>
              </a:r>
              <a:endParaRPr lang="da-DK" sz="1400" dirty="0">
                <a:solidFill>
                  <a:srgbClr val="262626"/>
                </a:solidFill>
                <a:ea typeface="ＭＳ Ｐゴシック" charset="-128"/>
              </a:endParaRPr>
            </a:p>
            <a:p>
              <a:pPr indent="177800" fontAlgn="base">
                <a:spcBef>
                  <a:spcPct val="0"/>
                </a:spcBef>
                <a:spcAft>
                  <a:spcPct val="0"/>
                </a:spcAft>
                <a:buFont typeface="Arial" charset="0"/>
                <a:buChar char="•"/>
              </a:pPr>
              <a:endParaRPr lang="da-DK" sz="1100" dirty="0">
                <a:solidFill>
                  <a:srgbClr val="262626"/>
                </a:solidFill>
                <a:latin typeface="Arial" charset="0"/>
                <a:ea typeface="ＭＳ Ｐゴシック" charset="-128"/>
              </a:endParaRPr>
            </a:p>
            <a:p>
              <a:pPr indent="177800" fontAlgn="base">
                <a:spcBef>
                  <a:spcPct val="0"/>
                </a:spcBef>
                <a:spcAft>
                  <a:spcPct val="0"/>
                </a:spcAft>
              </a:pPr>
              <a:endParaRPr lang="da-DK" dirty="0">
                <a:solidFill>
                  <a:srgbClr val="1E1C11"/>
                </a:solidFill>
                <a:latin typeface="Arial" charset="0"/>
                <a:ea typeface="ＭＳ Ｐゴシック" charset="-128"/>
              </a:endParaRPr>
            </a:p>
          </p:txBody>
        </p:sp>
      </p:grpSp>
      <p:grpSp>
        <p:nvGrpSpPr>
          <p:cNvPr id="9" name="Group 44"/>
          <p:cNvGrpSpPr>
            <a:grpSpLocks/>
          </p:cNvGrpSpPr>
          <p:nvPr/>
        </p:nvGrpSpPr>
        <p:grpSpPr bwMode="auto">
          <a:xfrm>
            <a:off x="3203575" y="1493838"/>
            <a:ext cx="460375" cy="460375"/>
            <a:chOff x="3294062" y="1631156"/>
            <a:chExt cx="460375" cy="460375"/>
          </a:xfrm>
        </p:grpSpPr>
        <p:sp>
          <p:nvSpPr>
            <p:cNvPr id="60"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25622" name="Tekstboks 54"/>
            <p:cNvSpPr txBox="1">
              <a:spLocks noChangeArrowheads="1"/>
            </p:cNvSpPr>
            <p:nvPr/>
          </p:nvSpPr>
          <p:spPr bwMode="auto">
            <a:xfrm>
              <a:off x="3384000" y="1676400"/>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da-DK" sz="1800">
                  <a:solidFill>
                    <a:srgbClr val="151616"/>
                  </a:solidFill>
                  <a:latin typeface="Calibri" charset="0"/>
                </a:rPr>
                <a:t>2</a:t>
              </a:r>
            </a:p>
          </p:txBody>
        </p:sp>
      </p:grpSp>
      <p:grpSp>
        <p:nvGrpSpPr>
          <p:cNvPr id="10" name="Group 61"/>
          <p:cNvGrpSpPr>
            <a:grpSpLocks/>
          </p:cNvGrpSpPr>
          <p:nvPr/>
        </p:nvGrpSpPr>
        <p:grpSpPr bwMode="auto">
          <a:xfrm>
            <a:off x="6162674" y="1752600"/>
            <a:ext cx="2435226" cy="3900488"/>
            <a:chOff x="725487" y="1662113"/>
            <a:chExt cx="2435226" cy="3900487"/>
          </a:xfrm>
        </p:grpSpPr>
        <p:grpSp>
          <p:nvGrpSpPr>
            <p:cNvPr id="25615" name="Group 62"/>
            <p:cNvGrpSpPr>
              <a:grpSpLocks/>
            </p:cNvGrpSpPr>
            <p:nvPr/>
          </p:nvGrpSpPr>
          <p:grpSpPr bwMode="auto">
            <a:xfrm>
              <a:off x="725487" y="1662113"/>
              <a:ext cx="2435226" cy="3900487"/>
              <a:chOff x="725487" y="1662113"/>
              <a:chExt cx="2435226" cy="3900487"/>
            </a:xfrm>
          </p:grpSpPr>
          <p:sp>
            <p:nvSpPr>
              <p:cNvPr id="65" name="Rounded Rectangle 64"/>
              <p:cNvSpPr>
                <a:spLocks noChangeArrowheads="1"/>
              </p:cNvSpPr>
              <p:nvPr/>
            </p:nvSpPr>
            <p:spPr bwMode="auto">
              <a:xfrm rot="16200000" flipH="1">
                <a:off x="-4762" y="2397125"/>
                <a:ext cx="3895724" cy="2435225"/>
              </a:xfrm>
              <a:prstGeom prst="roundRect">
                <a:avLst>
                  <a:gd name="adj" fmla="val 4903"/>
                </a:avLst>
              </a:prstGeom>
              <a:solidFill>
                <a:srgbClr val="FFFFFF"/>
              </a:solidFill>
              <a:ln w="6350">
                <a:solidFill>
                  <a:srgbClr val="D9D9D9"/>
                </a:solidFill>
                <a:round/>
                <a:headEnd/>
                <a:tailEnd/>
              </a:ln>
              <a:effectLst>
                <a:outerShdw dist="12700" dir="2700000" rotWithShape="0">
                  <a:srgbClr val="7F7F7F">
                    <a:alpha val="34998"/>
                  </a:srgbClr>
                </a:outerShdw>
              </a:effectLst>
            </p:spPr>
            <p:txBody>
              <a:bodyPr anchor="ctr"/>
              <a:lstStyle/>
              <a:p>
                <a:pPr algn="ctr" fontAlgn="base">
                  <a:spcBef>
                    <a:spcPct val="0"/>
                  </a:spcBef>
                  <a:spcAft>
                    <a:spcPct val="0"/>
                  </a:spcAft>
                </a:pPr>
                <a:endParaRPr lang="nb-NO">
                  <a:solidFill>
                    <a:srgbClr val="FFFFFF"/>
                  </a:solidFill>
                  <a:ea typeface="ＭＳ Ｐゴシック" charset="-128"/>
                </a:endParaRPr>
              </a:p>
            </p:txBody>
          </p:sp>
          <p:grpSp>
            <p:nvGrpSpPr>
              <p:cNvPr id="25618" name="Group 65"/>
              <p:cNvGrpSpPr>
                <a:grpSpLocks/>
              </p:cNvGrpSpPr>
              <p:nvPr/>
            </p:nvGrpSpPr>
            <p:grpSpPr bwMode="auto">
              <a:xfrm>
                <a:off x="725488" y="1662113"/>
                <a:ext cx="2435225" cy="369332"/>
                <a:chOff x="725488" y="1662113"/>
                <a:chExt cx="2435225" cy="369332"/>
              </a:xfrm>
            </p:grpSpPr>
            <p:sp>
              <p:nvSpPr>
                <p:cNvPr id="68" name="Round Same Side Corner Rectangle 67"/>
                <p:cNvSpPr/>
                <p:nvPr/>
              </p:nvSpPr>
              <p:spPr>
                <a:xfrm>
                  <a:off x="725488" y="1666876"/>
                  <a:ext cx="2435225" cy="306387"/>
                </a:xfrm>
                <a:prstGeom prst="round2SameRect">
                  <a:avLst>
                    <a:gd name="adj1" fmla="val 27778"/>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25620" name="Rektangel 76"/>
                <p:cNvSpPr>
                  <a:spLocks noChangeArrowheads="1"/>
                </p:cNvSpPr>
                <p:nvPr/>
              </p:nvSpPr>
              <p:spPr bwMode="auto">
                <a:xfrm>
                  <a:off x="725488" y="1662113"/>
                  <a:ext cx="2435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ts val="600"/>
                    </a:spcAft>
                  </a:pPr>
                  <a:r>
                    <a:rPr lang="en-US" b="1" noProof="1" smtClean="0">
                      <a:solidFill>
                        <a:srgbClr val="FFFFFF"/>
                      </a:solidFill>
                      <a:ea typeface="ＭＳ Ｐゴシック" charset="-128"/>
                      <a:cs typeface="Arial" charset="0"/>
                    </a:rPr>
                    <a:t>Web App Testing</a:t>
                  </a:r>
                  <a:endParaRPr lang="en-US" b="1" noProof="1">
                    <a:solidFill>
                      <a:srgbClr val="FFFFFF"/>
                    </a:solidFill>
                    <a:ea typeface="ＭＳ Ｐゴシック" charset="-128"/>
                    <a:cs typeface="Arial" charset="0"/>
                  </a:endParaRPr>
                </a:p>
              </p:txBody>
            </p:sp>
          </p:grpSp>
        </p:grpSp>
        <p:sp>
          <p:nvSpPr>
            <p:cNvPr id="25616" name="Rektangel 76"/>
            <p:cNvSpPr>
              <a:spLocks noChangeArrowheads="1"/>
            </p:cNvSpPr>
            <p:nvPr/>
          </p:nvSpPr>
          <p:spPr bwMode="auto">
            <a:xfrm>
              <a:off x="801688" y="2022475"/>
              <a:ext cx="2211387" cy="34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Programmer Errors</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SQL Injection</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Cross Site Scripting</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Data Leakage</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Authentication Tests</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Denial of Service</a:t>
              </a:r>
              <a:endParaRPr lang="en-US" sz="1400" noProof="1">
                <a:solidFill>
                  <a:srgbClr val="262626"/>
                </a:solidFill>
                <a:ea typeface="ＭＳ Ｐゴシック" charset="-128"/>
                <a:cs typeface="Arial" charset="0"/>
              </a:endParaRP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Encryption </a:t>
              </a: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Performance Tests</a:t>
              </a: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Load Tests</a:t>
              </a:r>
            </a:p>
            <a:p>
              <a:pPr indent="177800" fontAlgn="base">
                <a:spcBef>
                  <a:spcPct val="0"/>
                </a:spcBef>
                <a:spcAft>
                  <a:spcPts val="600"/>
                </a:spcAft>
                <a:buFont typeface="Arial" charset="0"/>
                <a:buChar char="•"/>
              </a:pPr>
              <a:r>
                <a:rPr lang="en-US" sz="1400" noProof="1" smtClean="0">
                  <a:solidFill>
                    <a:srgbClr val="262626"/>
                  </a:solidFill>
                  <a:ea typeface="ＭＳ Ｐゴシック" charset="-128"/>
                  <a:cs typeface="Arial" charset="0"/>
                </a:rPr>
                <a:t>Anti-DOS mediation</a:t>
              </a:r>
              <a:endParaRPr lang="en-US" sz="1400" noProof="1">
                <a:solidFill>
                  <a:srgbClr val="262626"/>
                </a:solidFill>
                <a:ea typeface="ＭＳ Ｐゴシック" charset="-128"/>
                <a:cs typeface="Arial" charset="0"/>
              </a:endParaRPr>
            </a:p>
            <a:p>
              <a:pPr indent="177800" fontAlgn="base">
                <a:spcBef>
                  <a:spcPct val="0"/>
                </a:spcBef>
                <a:spcAft>
                  <a:spcPct val="0"/>
                </a:spcAft>
                <a:buFont typeface="Arial" charset="0"/>
                <a:buChar char="•"/>
              </a:pPr>
              <a:endParaRPr lang="da-DK" sz="1100" dirty="0">
                <a:solidFill>
                  <a:srgbClr val="262626"/>
                </a:solidFill>
                <a:latin typeface="Arial" charset="0"/>
                <a:ea typeface="ＭＳ Ｐゴシック" charset="-128"/>
              </a:endParaRPr>
            </a:p>
            <a:p>
              <a:pPr indent="177800" fontAlgn="base">
                <a:spcBef>
                  <a:spcPct val="0"/>
                </a:spcBef>
                <a:spcAft>
                  <a:spcPct val="0"/>
                </a:spcAft>
              </a:pPr>
              <a:endParaRPr lang="da-DK" dirty="0">
                <a:solidFill>
                  <a:srgbClr val="1E1C11"/>
                </a:solidFill>
                <a:latin typeface="Arial" charset="0"/>
                <a:ea typeface="ＭＳ Ｐゴシック" charset="-128"/>
              </a:endParaRPr>
            </a:p>
          </p:txBody>
        </p:sp>
      </p:grpSp>
      <p:grpSp>
        <p:nvGrpSpPr>
          <p:cNvPr id="13" name="Group 44"/>
          <p:cNvGrpSpPr>
            <a:grpSpLocks/>
          </p:cNvGrpSpPr>
          <p:nvPr/>
        </p:nvGrpSpPr>
        <p:grpSpPr bwMode="auto">
          <a:xfrm>
            <a:off x="5921375" y="1538288"/>
            <a:ext cx="460375" cy="460375"/>
            <a:chOff x="3294062" y="1631156"/>
            <a:chExt cx="460375" cy="460375"/>
          </a:xfrm>
        </p:grpSpPr>
        <p:sp>
          <p:nvSpPr>
            <p:cNvPr id="73"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fontAlgn="base">
                <a:spcBef>
                  <a:spcPct val="0"/>
                </a:spcBef>
                <a:spcAft>
                  <a:spcPct val="0"/>
                </a:spcAft>
              </a:pPr>
              <a:endParaRPr lang="nb-NO">
                <a:solidFill>
                  <a:srgbClr val="FFFFFF"/>
                </a:solidFill>
                <a:ea typeface="ＭＳ Ｐゴシック" charset="-128"/>
              </a:endParaRPr>
            </a:p>
          </p:txBody>
        </p:sp>
        <p:sp>
          <p:nvSpPr>
            <p:cNvPr id="25614" name="Tekstboks 54"/>
            <p:cNvSpPr txBox="1">
              <a:spLocks noChangeArrowheads="1"/>
            </p:cNvSpPr>
            <p:nvPr/>
          </p:nvSpPr>
          <p:spPr bwMode="auto">
            <a:xfrm>
              <a:off x="3384000" y="1676400"/>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da-DK" sz="1800">
                  <a:solidFill>
                    <a:srgbClr val="151616"/>
                  </a:solidFill>
                  <a:latin typeface="Calibri" charset="0"/>
                </a:rPr>
                <a:t>3</a:t>
              </a:r>
            </a:p>
          </p:txBody>
        </p:sp>
      </p:gr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769" y="5910731"/>
            <a:ext cx="2358190" cy="715318"/>
          </a:xfrm>
          <a:prstGeom prst="rect">
            <a:avLst/>
          </a:prstGeom>
        </p:spPr>
      </p:pic>
    </p:spTree>
    <p:extLst>
      <p:ext uri="{BB962C8B-B14F-4D97-AF65-F5344CB8AC3E}">
        <p14:creationId xmlns:p14="http://schemas.microsoft.com/office/powerpoint/2010/main" val="2813200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360"/>
                                          </p:val>
                                        </p:tav>
                                        <p:tav tm="100000">
                                          <p:val>
                                            <p:fltVal val="0"/>
                                          </p:val>
                                        </p:tav>
                                      </p:tavLst>
                                    </p:anim>
                                    <p:animEffect transition="in" filter="fade">
                                      <p:cBhvr>
                                        <p:cTn id="23" dur="1000"/>
                                        <p:tgtEl>
                                          <p:spTgt spid="9"/>
                                        </p:tgtEl>
                                      </p:cBhvr>
                                    </p:animEffect>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360"/>
                                          </p:val>
                                        </p:tav>
                                        <p:tav tm="100000">
                                          <p:val>
                                            <p:fltVal val="0"/>
                                          </p:val>
                                        </p:tav>
                                      </p:tavLst>
                                    </p:anim>
                                    <p:animEffect transition="in" filter="fade">
                                      <p:cBhvr>
                                        <p:cTn id="36" dur="1000"/>
                                        <p:tgtEl>
                                          <p:spTgt spid="13"/>
                                        </p:tgtEl>
                                      </p:cBhvr>
                                    </p:animEffect>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Billede 31" descr="dreamstime_Blue Ocean.jpg"/>
          <p:cNvPicPr>
            <a:picLocks noChangeAspect="1"/>
          </p:cNvPicPr>
          <p:nvPr/>
        </p:nvPicPr>
        <p:blipFill>
          <a:blip r:embed="rId2">
            <a:extLst>
              <a:ext uri="{28A0092B-C50C-407E-A947-70E740481C1C}">
                <a14:useLocalDpi xmlns:a14="http://schemas.microsoft.com/office/drawing/2010/main" val="0"/>
              </a:ext>
            </a:extLst>
          </a:blip>
          <a:srcRect t="37862" b="36313"/>
          <a:stretch>
            <a:fillRect/>
          </a:stretch>
        </p:blipFill>
        <p:spPr bwMode="auto">
          <a:xfrm>
            <a:off x="4763" y="0"/>
            <a:ext cx="91440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9"/>
          <p:cNvSpPr>
            <a:spLocks noChangeArrowheads="1"/>
          </p:cNvSpPr>
          <p:nvPr/>
        </p:nvSpPr>
        <p:spPr bwMode="auto">
          <a:xfrm>
            <a:off x="4763" y="3316288"/>
            <a:ext cx="9144000" cy="357187"/>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base">
              <a:spcBef>
                <a:spcPct val="0"/>
              </a:spcBef>
              <a:spcAft>
                <a:spcPct val="0"/>
              </a:spcAft>
              <a:buFont typeface="Calibri" charset="0"/>
              <a:buAutoNum type="arabicPeriod"/>
            </a:pPr>
            <a:endParaRPr lang="en-US" sz="1400" b="1" noProof="1">
              <a:solidFill>
                <a:srgbClr val="FFFFFF"/>
              </a:solidFill>
              <a:ea typeface="ＭＳ Ｐゴシック" charset="-128"/>
            </a:endParaRPr>
          </a:p>
        </p:txBody>
      </p:sp>
      <p:sp>
        <p:nvSpPr>
          <p:cNvPr id="39939" name="TextBox 1"/>
          <p:cNvSpPr txBox="1">
            <a:spLocks noChangeArrowheads="1"/>
          </p:cNvSpPr>
          <p:nvPr/>
        </p:nvSpPr>
        <p:spPr bwMode="auto">
          <a:xfrm>
            <a:off x="-12700" y="4902200"/>
            <a:ext cx="9161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nb-NO" sz="3200" b="1" dirty="0">
                <a:solidFill>
                  <a:srgbClr val="0070C0"/>
                </a:solidFill>
                <a:latin typeface="Calibri" charset="0"/>
              </a:rPr>
              <a:t>THANK </a:t>
            </a:r>
            <a:r>
              <a:rPr lang="nb-NO" sz="3200" dirty="0">
                <a:solidFill>
                  <a:srgbClr val="0070C0"/>
                </a:solidFill>
                <a:latin typeface="Calibri" charset="0"/>
              </a:rPr>
              <a:t>YOU!</a:t>
            </a:r>
          </a:p>
        </p:txBody>
      </p:sp>
      <p:pic>
        <p:nvPicPr>
          <p:cNvPr id="5" name="Billede 31" descr="dreamstime_Blue Ocean.jpg"/>
          <p:cNvPicPr>
            <a:picLocks noChangeAspect="1"/>
          </p:cNvPicPr>
          <p:nvPr/>
        </p:nvPicPr>
        <p:blipFill>
          <a:blip r:embed="rId2">
            <a:extLst>
              <a:ext uri="{28A0092B-C50C-407E-A947-70E740481C1C}">
                <a14:useLocalDpi xmlns:a14="http://schemas.microsoft.com/office/drawing/2010/main" val="0"/>
              </a:ext>
            </a:extLst>
          </a:blip>
          <a:srcRect t="37862" b="36313"/>
          <a:stretch>
            <a:fillRect/>
          </a:stretch>
        </p:blipFill>
        <p:spPr bwMode="auto">
          <a:xfrm flipH="1">
            <a:off x="-14287" y="0"/>
            <a:ext cx="91440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p:nvSpPr>
        <p:spPr bwMode="auto">
          <a:xfrm>
            <a:off x="406399" y="147416"/>
            <a:ext cx="738346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3500" b="1" dirty="0" smtClean="0">
                <a:solidFill>
                  <a:srgbClr val="151616"/>
                </a:solidFill>
                <a:latin typeface="Pieces of Eight" pitchFamily="2" charset="0"/>
              </a:rPr>
              <a:t>Security</a:t>
            </a:r>
            <a:endParaRPr lang="nb-NO" sz="13500" b="1" dirty="0">
              <a:solidFill>
                <a:srgbClr val="151616"/>
              </a:solidFill>
              <a:latin typeface="Pieces of Eight" pitchFamily="2" charset="0"/>
            </a:endParaRPr>
          </a:p>
        </p:txBody>
      </p:sp>
      <p:sp>
        <p:nvSpPr>
          <p:cNvPr id="7" name="TextBox 6"/>
          <p:cNvSpPr txBox="1">
            <a:spLocks noChangeArrowheads="1"/>
          </p:cNvSpPr>
          <p:nvPr/>
        </p:nvSpPr>
        <p:spPr bwMode="auto">
          <a:xfrm>
            <a:off x="1679944" y="1503650"/>
            <a:ext cx="722427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nb-NO" sz="13500" b="1" dirty="0" smtClean="0">
                <a:solidFill>
                  <a:prstClr val="white"/>
                </a:solidFill>
                <a:latin typeface="Pieces of Eight" pitchFamily="2" charset="0"/>
              </a:rPr>
              <a:t>Priva(eers</a:t>
            </a:r>
            <a:r>
              <a:rPr lang="nb-NO" sz="8000" baseline="80000" dirty="0" smtClean="0">
                <a:solidFill>
                  <a:prstClr val="white"/>
                </a:solidFill>
                <a:latin typeface="Pieces of Eight" pitchFamily="2" charset="0"/>
              </a:rPr>
              <a:t>tm</a:t>
            </a:r>
            <a:endParaRPr lang="nb-NO" sz="13500" b="1" baseline="80000" dirty="0" smtClean="0">
              <a:solidFill>
                <a:prstClr val="white"/>
              </a:solidFill>
              <a:latin typeface="Pieces of Eight" pitchFamily="2" charset="0"/>
            </a:endParaRPr>
          </a:p>
        </p:txBody>
      </p:sp>
      <p:sp>
        <p:nvSpPr>
          <p:cNvPr id="2" name="TextBox 1"/>
          <p:cNvSpPr txBox="1"/>
          <p:nvPr/>
        </p:nvSpPr>
        <p:spPr>
          <a:xfrm>
            <a:off x="5507665" y="5869173"/>
            <a:ext cx="3396550" cy="923330"/>
          </a:xfrm>
          <a:prstGeom prst="rect">
            <a:avLst/>
          </a:prstGeom>
          <a:noFill/>
        </p:spPr>
        <p:txBody>
          <a:bodyPr wrap="square" rtlCol="0">
            <a:spAutoFit/>
          </a:bodyPr>
          <a:lstStyle/>
          <a:p>
            <a:pPr defTabSz="457200" fontAlgn="base">
              <a:spcBef>
                <a:spcPct val="0"/>
              </a:spcBef>
              <a:spcAft>
                <a:spcPct val="0"/>
              </a:spcAft>
            </a:pPr>
            <a:r>
              <a:rPr lang="en-US" dirty="0" smtClean="0">
                <a:solidFill>
                  <a:srgbClr val="E6E6E6">
                    <a:lumMod val="10000"/>
                  </a:srgbClr>
                </a:solidFill>
                <a:latin typeface="Arial" charset="0"/>
                <a:ea typeface="ＭＳ Ｐゴシック" charset="-128"/>
              </a:rPr>
              <a:t>Michael Scheidell, CISO</a:t>
            </a:r>
          </a:p>
          <a:p>
            <a:pPr defTabSz="457200" fontAlgn="base">
              <a:spcBef>
                <a:spcPct val="0"/>
              </a:spcBef>
              <a:spcAft>
                <a:spcPct val="0"/>
              </a:spcAft>
            </a:pPr>
            <a:r>
              <a:rPr lang="en-US" dirty="0" smtClean="0">
                <a:solidFill>
                  <a:srgbClr val="E6E6E6">
                    <a:lumMod val="10000"/>
                  </a:srgbClr>
                </a:solidFill>
                <a:latin typeface="Arial" charset="0"/>
                <a:ea typeface="ＭＳ Ｐゴシック" charset="-128"/>
                <a:hlinkClick r:id="rId3"/>
              </a:rPr>
              <a:t>michael@privateers.in</a:t>
            </a:r>
            <a:endParaRPr lang="en-US" dirty="0" smtClean="0">
              <a:solidFill>
                <a:srgbClr val="E6E6E6">
                  <a:lumMod val="10000"/>
                </a:srgbClr>
              </a:solidFill>
              <a:latin typeface="Arial" charset="0"/>
              <a:ea typeface="ＭＳ Ｐゴシック" charset="-128"/>
            </a:endParaRPr>
          </a:p>
          <a:p>
            <a:pPr defTabSz="457200" fontAlgn="base">
              <a:spcBef>
                <a:spcPct val="0"/>
              </a:spcBef>
              <a:spcAft>
                <a:spcPct val="0"/>
              </a:spcAft>
            </a:pPr>
            <a:r>
              <a:rPr lang="en-US" dirty="0" smtClean="0">
                <a:solidFill>
                  <a:srgbClr val="E6E6E6">
                    <a:lumMod val="10000"/>
                  </a:srgbClr>
                </a:solidFill>
                <a:latin typeface="Arial" charset="0"/>
                <a:ea typeface="ＭＳ Ｐゴシック" charset="-128"/>
              </a:rPr>
              <a:t>(561) 948-1290</a:t>
            </a:r>
            <a:endParaRPr lang="en-US" dirty="0">
              <a:solidFill>
                <a:srgbClr val="E6E6E6">
                  <a:lumMod val="10000"/>
                </a:srgbClr>
              </a:solidFill>
              <a:latin typeface="Arial" charset="0"/>
              <a:ea typeface="ＭＳ Ｐゴシック" charset="-128"/>
            </a:endParaRPr>
          </a:p>
        </p:txBody>
      </p:sp>
      <p:sp>
        <p:nvSpPr>
          <p:cNvPr id="3" name="TextBox 2"/>
          <p:cNvSpPr txBox="1"/>
          <p:nvPr/>
        </p:nvSpPr>
        <p:spPr>
          <a:xfrm>
            <a:off x="255181" y="5879805"/>
            <a:ext cx="4302532" cy="923330"/>
          </a:xfrm>
          <a:prstGeom prst="rect">
            <a:avLst/>
          </a:prstGeom>
          <a:noFill/>
        </p:spPr>
        <p:txBody>
          <a:bodyPr wrap="square" rtlCol="0">
            <a:spAutoFit/>
          </a:bodyPr>
          <a:lstStyle/>
          <a:p>
            <a:pPr defTabSz="457200" fontAlgn="base">
              <a:spcBef>
                <a:spcPct val="0"/>
              </a:spcBef>
              <a:spcAft>
                <a:spcPct val="0"/>
              </a:spcAft>
            </a:pPr>
            <a:r>
              <a:rPr lang="en-US" dirty="0" smtClean="0">
                <a:solidFill>
                  <a:srgbClr val="D7D8D9">
                    <a:lumMod val="10000"/>
                  </a:srgbClr>
                </a:solidFill>
                <a:latin typeface="Arial" charset="0"/>
                <a:ea typeface="ＭＳ Ｐゴシック" charset="-128"/>
              </a:rPr>
              <a:t>Security Privateers LLC</a:t>
            </a:r>
          </a:p>
          <a:p>
            <a:pPr defTabSz="457200" fontAlgn="base">
              <a:spcBef>
                <a:spcPct val="0"/>
              </a:spcBef>
              <a:spcAft>
                <a:spcPct val="0"/>
              </a:spcAft>
            </a:pPr>
            <a:r>
              <a:rPr lang="en-US" dirty="0" smtClean="0">
                <a:solidFill>
                  <a:srgbClr val="D7D8D9">
                    <a:lumMod val="10000"/>
                  </a:srgbClr>
                </a:solidFill>
                <a:latin typeface="Arial" charset="0"/>
                <a:ea typeface="ＭＳ Ｐゴシック" charset="-128"/>
                <a:hlinkClick r:id="rId4"/>
              </a:rPr>
              <a:t>www.securityprivateers.com</a:t>
            </a:r>
            <a:endParaRPr lang="en-US" dirty="0" smtClean="0">
              <a:solidFill>
                <a:srgbClr val="D7D8D9">
                  <a:lumMod val="10000"/>
                </a:srgbClr>
              </a:solidFill>
              <a:latin typeface="Arial" charset="0"/>
              <a:ea typeface="ＭＳ Ｐゴシック" charset="-128"/>
            </a:endParaRPr>
          </a:p>
          <a:p>
            <a:pPr defTabSz="457200" fontAlgn="base">
              <a:spcBef>
                <a:spcPct val="0"/>
              </a:spcBef>
              <a:spcAft>
                <a:spcPct val="0"/>
              </a:spcAft>
            </a:pPr>
            <a:r>
              <a:rPr lang="en-US" dirty="0" smtClean="0">
                <a:solidFill>
                  <a:srgbClr val="D7D8D9">
                    <a:lumMod val="10000"/>
                  </a:srgbClr>
                </a:solidFill>
                <a:latin typeface="Arial" charset="0"/>
                <a:ea typeface="ＭＳ Ｐゴシック" charset="-128"/>
              </a:rPr>
              <a:t>(877) 948-1289</a:t>
            </a:r>
            <a:endParaRPr lang="en-US" dirty="0">
              <a:solidFill>
                <a:srgbClr val="D7D8D9">
                  <a:lumMod val="10000"/>
                </a:srgbClr>
              </a:solidFill>
              <a:latin typeface="Arial" charset="0"/>
              <a:ea typeface="ＭＳ Ｐゴシック" charset="-128"/>
            </a:endParaRPr>
          </a:p>
        </p:txBody>
      </p:sp>
    </p:spTree>
    <p:extLst>
      <p:ext uri="{BB962C8B-B14F-4D97-AF65-F5344CB8AC3E}">
        <p14:creationId xmlns:p14="http://schemas.microsoft.com/office/powerpoint/2010/main" val="3603457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41" presetClass="entr" presetSubtype="0" fill="hold" grpId="0" nodeType="withEffect">
                                  <p:stCondLst>
                                    <p:cond delay="400"/>
                                  </p:stCondLst>
                                  <p:iterate type="lt">
                                    <p:tmPct val="10000"/>
                                  </p:iterate>
                                  <p:childTnLst>
                                    <p:set>
                                      <p:cBhvr>
                                        <p:cTn id="9" dur="1" fill="hold">
                                          <p:stCondLst>
                                            <p:cond delay="0"/>
                                          </p:stCondLst>
                                        </p:cTn>
                                        <p:tgtEl>
                                          <p:spTgt spid="39939"/>
                                        </p:tgtEl>
                                        <p:attrNameLst>
                                          <p:attrName>style.visibility</p:attrName>
                                        </p:attrNameLst>
                                      </p:cBhvr>
                                      <p:to>
                                        <p:strVal val="visible"/>
                                      </p:to>
                                    </p:set>
                                    <p:anim calcmode="lin" valueType="num">
                                      <p:cBhvr>
                                        <p:cTn id="10" dur="500" fill="hold"/>
                                        <p:tgtEl>
                                          <p:spTgt spid="39939"/>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9939"/>
                                        </p:tgtEl>
                                        <p:attrNameLst>
                                          <p:attrName>ppt_y</p:attrName>
                                        </p:attrNameLst>
                                      </p:cBhvr>
                                      <p:tavLst>
                                        <p:tav tm="0">
                                          <p:val>
                                            <p:strVal val="#ppt_y"/>
                                          </p:val>
                                        </p:tav>
                                        <p:tav tm="100000">
                                          <p:val>
                                            <p:strVal val="#ppt_y"/>
                                          </p:val>
                                        </p:tav>
                                      </p:tavLst>
                                    </p:anim>
                                    <p:anim calcmode="lin" valueType="num">
                                      <p:cBhvr>
                                        <p:cTn id="12" dur="500" fill="hold"/>
                                        <p:tgtEl>
                                          <p:spTgt spid="39939"/>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993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9939"/>
                                        </p:tgtEl>
                                      </p:cBhvr>
                                    </p:animEffect>
                                  </p:childTnLst>
                                </p:cTn>
                              </p:par>
                              <p:par>
                                <p:cTn id="15" presetID="10" presetClass="entr" presetSubtype="0" fill="hold" grpId="1" nodeType="withEffect">
                                  <p:stCondLst>
                                    <p:cond delay="0"/>
                                  </p:stCondLst>
                                  <p:iterate type="lt">
                                    <p:tmPct val="0"/>
                                  </p:iterate>
                                  <p:childTnLst>
                                    <p:set>
                                      <p:cBhvr>
                                        <p:cTn id="16" dur="1" fill="hold">
                                          <p:stCondLst>
                                            <p:cond delay="0"/>
                                          </p:stCondLst>
                                        </p:cTn>
                                        <p:tgtEl>
                                          <p:spTgt spid="39939"/>
                                        </p:tgtEl>
                                        <p:attrNameLst>
                                          <p:attrName>style.visibility</p:attrName>
                                        </p:attrNameLst>
                                      </p:cBhvr>
                                      <p:to>
                                        <p:strVal val="visible"/>
                                      </p:to>
                                    </p:set>
                                    <p:animEffect transition="in" filter="fade">
                                      <p:cBhvr>
                                        <p:cTn id="17" dur="2000"/>
                                        <p:tgtEl>
                                          <p:spTgt spid="399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3000"/>
                                        <p:tgtEl>
                                          <p:spTgt spid="6"/>
                                        </p:tgtEl>
                                      </p:cBhvr>
                                    </p:animEffect>
                                  </p:childTnLst>
                                </p:cTn>
                              </p:par>
                              <p:par>
                                <p:cTn id="21" presetID="0" presetClass="path" presetSubtype="0" accel="50000" decel="50000" fill="hold" grpId="1" nodeType="withEffect">
                                  <p:stCondLst>
                                    <p:cond delay="0"/>
                                  </p:stCondLst>
                                  <p:childTnLst>
                                    <p:animMotion origin="layout" path="M -0.19583 2.59259E-6 L -2.77778E-7 2.59259E-6 " pathEditMode="relative" rAng="0" ptsTypes="AA">
                                      <p:cBhvr>
                                        <p:cTn id="22" dur="2000" fill="hold"/>
                                        <p:tgtEl>
                                          <p:spTgt spid="6"/>
                                        </p:tgtEl>
                                        <p:attrNameLst>
                                          <p:attrName>ppt_x</p:attrName>
                                          <p:attrName>ppt_y</p:attrName>
                                        </p:attrNameLst>
                                      </p:cBhvr>
                                      <p:rCtr x="9792" y="0"/>
                                    </p:animMotion>
                                  </p:childTnLst>
                                </p:cTn>
                              </p:par>
                              <p:par>
                                <p:cTn id="23" presetID="10" presetClass="entr" presetSubtype="0"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childTnLst>
                                </p:cTn>
                              </p:par>
                              <p:par>
                                <p:cTn id="26" presetID="0" presetClass="path" presetSubtype="0" accel="50000" decel="50000" fill="hold" grpId="1" nodeType="withEffect">
                                  <p:stCondLst>
                                    <p:cond delay="200"/>
                                  </p:stCondLst>
                                  <p:childTnLst>
                                    <p:animMotion origin="layout" path="M 0.20052 -7.40741E-7 L -2.77778E-7 -7.40741E-7 " pathEditMode="relative" rAng="0" ptsTypes="AA">
                                      <p:cBhvr>
                                        <p:cTn id="27" dur="2000" fill="hold"/>
                                        <p:tgtEl>
                                          <p:spTgt spid="7"/>
                                        </p:tgtEl>
                                        <p:attrNameLst>
                                          <p:attrName>ppt_x</p:attrName>
                                          <p:attrName>ppt_y</p:attrName>
                                        </p:attrNameLst>
                                      </p:cBhvr>
                                      <p:rCtr x="-100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39" grpId="1"/>
      <p:bldP spid="6" grpId="0"/>
      <p:bldP spid="6" grpId="1"/>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effectLst>
                  <a:outerShdw blurRad="38100" dist="38100" dir="2700000" algn="tl">
                    <a:srgbClr val="000000">
                      <a:alpha val="43137"/>
                    </a:srgbClr>
                  </a:outerShdw>
                </a:effectLst>
              </a:rPr>
              <a:t>Network Security Overview</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92500" lnSpcReduction="20000"/>
          </a:bodyPr>
          <a:lstStyle/>
          <a:p>
            <a:r>
              <a:rPr lang="en-US" dirty="0" smtClean="0"/>
              <a:t>Applied Innovations / Awesome Cloud Services</a:t>
            </a:r>
            <a:endParaRPr lang="en-US" dirty="0"/>
          </a:p>
        </p:txBody>
      </p:sp>
      <p:sp>
        <p:nvSpPr>
          <p:cNvPr id="4" name="Subtitle 2"/>
          <p:cNvSpPr txBox="1">
            <a:spLocks/>
          </p:cNvSpPr>
          <p:nvPr/>
        </p:nvSpPr>
        <p:spPr>
          <a:xfrm>
            <a:off x="1657349" y="5367124"/>
            <a:ext cx="6858000" cy="754025"/>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rPr>
              <a:t>Dan Farrell</a:t>
            </a:r>
            <a:endParaRPr lang="en-US" dirty="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ndParaRPr>
          </a:p>
        </p:txBody>
      </p:sp>
    </p:spTree>
    <p:extLst>
      <p:ext uri="{BB962C8B-B14F-4D97-AF65-F5344CB8AC3E}">
        <p14:creationId xmlns:p14="http://schemas.microsoft.com/office/powerpoint/2010/main" val="4165440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a:t>
            </a:r>
            <a:endParaRPr lang="en-US" dirty="0"/>
          </a:p>
        </p:txBody>
      </p:sp>
      <p:sp>
        <p:nvSpPr>
          <p:cNvPr id="3" name="Content Placeholder 2"/>
          <p:cNvSpPr>
            <a:spLocks noGrp="1"/>
          </p:cNvSpPr>
          <p:nvPr>
            <p:ph idx="1"/>
          </p:nvPr>
        </p:nvSpPr>
        <p:spPr/>
        <p:txBody>
          <a:bodyPr>
            <a:normAutofit/>
          </a:bodyPr>
          <a:lstStyle/>
          <a:p>
            <a:r>
              <a:rPr lang="en-US" sz="2200" dirty="0" smtClean="0">
                <a:effectLst>
                  <a:outerShdw blurRad="38100" dist="38100" dir="2700000" algn="tl">
                    <a:srgbClr val="000000">
                      <a:alpha val="43137"/>
                    </a:srgbClr>
                  </a:outerShdw>
                </a:effectLst>
              </a:rPr>
              <a:t>Started in 1998, headquartered in Boca Raton.</a:t>
            </a:r>
          </a:p>
          <a:p>
            <a:r>
              <a:rPr lang="en-US" sz="2200" dirty="0" smtClean="0">
                <a:effectLst>
                  <a:outerShdw blurRad="38100" dist="38100" dir="2700000" algn="tl">
                    <a:srgbClr val="000000">
                      <a:alpha val="43137"/>
                    </a:srgbClr>
                  </a:outerShdw>
                </a:effectLst>
              </a:rPr>
              <a:t>Website and database Hosting provider with Shared and dedicated offerings.</a:t>
            </a:r>
          </a:p>
          <a:p>
            <a:r>
              <a:rPr lang="en-US" sz="2200" dirty="0" smtClean="0">
                <a:effectLst>
                  <a:outerShdw blurRad="38100" dist="38100" dir="2700000" algn="tl">
                    <a:srgbClr val="000000">
                      <a:alpha val="43137"/>
                    </a:srgbClr>
                  </a:outerShdw>
                </a:effectLst>
              </a:rPr>
              <a:t>Server hosting provider with self- and fully-managed services.</a:t>
            </a:r>
          </a:p>
          <a:p>
            <a:r>
              <a:rPr lang="en-US" sz="2200" dirty="0" smtClean="0">
                <a:effectLst>
                  <a:outerShdw blurRad="38100" dist="38100" dir="2700000" algn="tl">
                    <a:srgbClr val="000000">
                      <a:alpha val="43137"/>
                    </a:srgbClr>
                  </a:outerShdw>
                </a:effectLst>
              </a:rPr>
              <a:t>Firewall hosting provider with VPN, IPS, NAT, and more.</a:t>
            </a:r>
          </a:p>
          <a:p>
            <a:r>
              <a:rPr lang="en-US" sz="2200" dirty="0" smtClean="0">
                <a:effectLst>
                  <a:outerShdw blurRad="38100" dist="38100" dir="2700000" algn="tl">
                    <a:srgbClr val="000000">
                      <a:alpha val="43137"/>
                    </a:srgbClr>
                  </a:outerShdw>
                </a:effectLst>
              </a:rPr>
              <a:t>All Microsoft-based (IIS, Hyper-V).</a:t>
            </a:r>
          </a:p>
          <a:p>
            <a:r>
              <a:rPr lang="en-US" sz="2200" dirty="0" smtClean="0">
                <a:effectLst>
                  <a:outerShdw blurRad="38100" dist="38100" dir="2700000" algn="tl">
                    <a:srgbClr val="000000">
                      <a:alpha val="43137"/>
                    </a:srgbClr>
                  </a:outerShdw>
                </a:effectLst>
              </a:rPr>
              <a:t>Cutting-edge technology on server, software, and network .</a:t>
            </a:r>
          </a:p>
          <a:p>
            <a:r>
              <a:rPr lang="en-US" sz="2200" dirty="0" smtClean="0">
                <a:effectLst>
                  <a:outerShdw blurRad="38100" dist="38100" dir="2700000" algn="tl">
                    <a:srgbClr val="000000">
                      <a:alpha val="43137"/>
                    </a:srgbClr>
                  </a:outerShdw>
                </a:effectLst>
              </a:rPr>
              <a:t>Roughly 10k clients, 20k sites, 30k domains, 1200+ virtual servers.</a:t>
            </a:r>
          </a:p>
          <a:p>
            <a:r>
              <a:rPr lang="en-US" sz="2200" dirty="0" smtClean="0">
                <a:effectLst>
                  <a:outerShdw blurRad="38100" dist="38100" dir="2700000" algn="tl">
                    <a:srgbClr val="000000">
                      <a:alpha val="43137"/>
                    </a:srgbClr>
                  </a:outerShdw>
                </a:effectLst>
              </a:rPr>
              <a:t>Primarily situated at </a:t>
            </a:r>
            <a:r>
              <a:rPr lang="en-US" sz="2200" dirty="0" err="1" smtClean="0">
                <a:effectLst>
                  <a:outerShdw blurRad="38100" dist="38100" dir="2700000" algn="tl">
                    <a:srgbClr val="000000">
                      <a:alpha val="43137"/>
                    </a:srgbClr>
                  </a:outerShdw>
                </a:effectLst>
              </a:rPr>
              <a:t>Terremark</a:t>
            </a:r>
            <a:r>
              <a:rPr lang="en-US" sz="2200" dirty="0" smtClean="0">
                <a:effectLst>
                  <a:outerShdw blurRad="38100" dist="38100" dir="2700000" algn="tl">
                    <a:srgbClr val="000000">
                      <a:alpha val="43137"/>
                    </a:srgbClr>
                  </a:outerShdw>
                </a:effectLst>
              </a:rPr>
              <a:t> NAP of the Americas, Miami</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0802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747713" y="2836863"/>
            <a:ext cx="7643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50000"/>
              </a:spcAft>
            </a:pPr>
            <a:r>
              <a:rPr lang="en-US" sz="2400" b="1" i="1">
                <a:solidFill>
                  <a:srgbClr val="FFFFFF"/>
                </a:solidFill>
              </a:rPr>
              <a:t>Mercantil Commercebank, Empowering your World</a:t>
            </a:r>
            <a:endParaRPr lang="en-US" sz="2800" i="1">
              <a:solidFill>
                <a:srgbClr val="FFFFFF"/>
              </a:solidFill>
            </a:endParaRPr>
          </a:p>
        </p:txBody>
      </p:sp>
      <p:sp>
        <p:nvSpPr>
          <p:cNvPr id="4099" name="Rectangle 1"/>
          <p:cNvSpPr>
            <a:spLocks noChangeArrowheads="1"/>
          </p:cNvSpPr>
          <p:nvPr/>
        </p:nvSpPr>
        <p:spPr bwMode="auto">
          <a:xfrm>
            <a:off x="6130925" y="4830763"/>
            <a:ext cx="210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pPr>
            <a:r>
              <a:rPr lang="en-US">
                <a:solidFill>
                  <a:srgbClr val="FFFFFF"/>
                </a:solidFill>
              </a:rPr>
              <a:t>InfraGard Meeting </a:t>
            </a:r>
          </a:p>
          <a:p>
            <a:pPr algn="r" fontAlgn="base">
              <a:spcBef>
                <a:spcPct val="0"/>
              </a:spcBef>
              <a:spcAft>
                <a:spcPct val="0"/>
              </a:spcAft>
            </a:pPr>
            <a:r>
              <a:rPr lang="en-US">
                <a:solidFill>
                  <a:srgbClr val="FFFFFF"/>
                </a:solidFill>
              </a:rPr>
              <a:t>March 2013</a:t>
            </a:r>
          </a:p>
        </p:txBody>
      </p:sp>
    </p:spTree>
    <p:extLst>
      <p:ext uri="{BB962C8B-B14F-4D97-AF65-F5344CB8AC3E}">
        <p14:creationId xmlns:p14="http://schemas.microsoft.com/office/powerpoint/2010/main" val="134489391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Network Topology</a:t>
            </a:r>
            <a:endParaRPr lang="en-US" dirty="0"/>
          </a:p>
        </p:txBody>
      </p:sp>
      <p:sp>
        <p:nvSpPr>
          <p:cNvPr id="3" name="Content Placeholder 2"/>
          <p:cNvSpPr>
            <a:spLocks noGrp="1"/>
          </p:cNvSpPr>
          <p:nvPr>
            <p:ph idx="1"/>
          </p:nvPr>
        </p:nvSpPr>
        <p:spPr/>
        <p:txBody>
          <a:bodyPr>
            <a:normAutofit/>
          </a:bodyPr>
          <a:lstStyle/>
          <a:p>
            <a:r>
              <a:rPr lang="en-US" sz="2200" dirty="0" smtClean="0">
                <a:effectLst>
                  <a:outerShdw blurRad="38100" dist="38100" dir="2700000" algn="tl">
                    <a:srgbClr val="000000">
                      <a:alpha val="43137"/>
                    </a:srgbClr>
                  </a:outerShdw>
                </a:effectLst>
              </a:rPr>
              <a:t>Primarily Juniper Hardware</a:t>
            </a:r>
          </a:p>
          <a:p>
            <a:r>
              <a:rPr lang="en-US" sz="2200" dirty="0" smtClean="0">
                <a:effectLst>
                  <a:outerShdw blurRad="38100" dist="38100" dir="2700000" algn="tl">
                    <a:srgbClr val="000000">
                      <a:alpha val="43137"/>
                    </a:srgbClr>
                  </a:outerShdw>
                </a:effectLst>
              </a:rPr>
              <a:t>Duplicated Monitoring, logging, and configuration backups.</a:t>
            </a:r>
          </a:p>
          <a:p>
            <a:r>
              <a:rPr lang="en-US" sz="2200" dirty="0" smtClean="0">
                <a:effectLst>
                  <a:outerShdw blurRad="38100" dist="38100" dir="2700000" algn="tl">
                    <a:srgbClr val="000000">
                      <a:alpha val="43137"/>
                    </a:srgbClr>
                  </a:outerShdw>
                </a:effectLst>
              </a:rPr>
              <a:t>No single point of failure.</a:t>
            </a:r>
          </a:p>
          <a:p>
            <a:pPr marL="0" indent="0">
              <a:buNone/>
            </a:pPr>
            <a:endParaRPr lang="en-US" sz="2200" dirty="0">
              <a:effectLst>
                <a:outerShdw blurRad="38100" dist="38100" dir="2700000" algn="tl">
                  <a:srgbClr val="000000">
                    <a:alpha val="43137"/>
                  </a:srgbClr>
                </a:outerShdw>
              </a:effectLst>
            </a:endParaRPr>
          </a:p>
        </p:txBody>
      </p:sp>
      <p:sp>
        <p:nvSpPr>
          <p:cNvPr id="5" name="Rectangle 4"/>
          <p:cNvSpPr/>
          <p:nvPr/>
        </p:nvSpPr>
        <p:spPr>
          <a:xfrm>
            <a:off x="1508472" y="4293280"/>
            <a:ext cx="867692"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srgbClr val="94D7E4">
                    <a:lumMod val="40000"/>
                    <a:lumOff val="60000"/>
                  </a:srgbClr>
                </a:solidFill>
                <a:effectLst>
                  <a:glow rad="63500">
                    <a:srgbClr val="97E9D5">
                      <a:satMod val="175000"/>
                      <a:alpha val="40000"/>
                    </a:srgbClr>
                  </a:glow>
                </a:effectLst>
              </a:rPr>
              <a:t>Edge Routing</a:t>
            </a:r>
            <a:endParaRPr lang="en-US" sz="1100" b="1" dirty="0">
              <a:solidFill>
                <a:srgbClr val="94D7E4">
                  <a:lumMod val="40000"/>
                  <a:lumOff val="60000"/>
                </a:srgbClr>
              </a:solidFill>
              <a:effectLst>
                <a:glow rad="63500">
                  <a:srgbClr val="97E9D5">
                    <a:satMod val="175000"/>
                    <a:alpha val="40000"/>
                  </a:srgbClr>
                </a:glow>
              </a:effectLst>
            </a:endParaRPr>
          </a:p>
        </p:txBody>
      </p:sp>
      <p:sp>
        <p:nvSpPr>
          <p:cNvPr id="6" name="Cloud 5"/>
          <p:cNvSpPr/>
          <p:nvPr/>
        </p:nvSpPr>
        <p:spPr>
          <a:xfrm>
            <a:off x="285807" y="4720000"/>
            <a:ext cx="1001351" cy="658042"/>
          </a:xfrm>
          <a:prstGeom prst="cloud">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srgbClr val="94D7E4">
                    <a:lumMod val="60000"/>
                    <a:lumOff val="40000"/>
                  </a:srgbClr>
                </a:solidFill>
                <a:effectLst>
                  <a:glow rad="139700">
                    <a:srgbClr val="41AEBD">
                      <a:satMod val="175000"/>
                      <a:alpha val="40000"/>
                    </a:srgbClr>
                  </a:glow>
                </a:effectLst>
                <a:latin typeface="Calibri" panose="020F0502020204030204" pitchFamily="34" charset="0"/>
              </a:rPr>
              <a:t>Internet</a:t>
            </a:r>
            <a:endParaRPr lang="en-US" sz="1600" dirty="0">
              <a:solidFill>
                <a:srgbClr val="94D7E4">
                  <a:lumMod val="60000"/>
                  <a:lumOff val="40000"/>
                </a:srgbClr>
              </a:solidFill>
              <a:effectLst>
                <a:glow rad="139700">
                  <a:srgbClr val="41AEBD">
                    <a:satMod val="175000"/>
                    <a:alpha val="40000"/>
                  </a:srgbClr>
                </a:glow>
              </a:effectLst>
              <a:latin typeface="Calibri" panose="020F0502020204030204" pitchFamily="34" charset="0"/>
            </a:endParaRPr>
          </a:p>
        </p:txBody>
      </p:sp>
      <p:sp>
        <p:nvSpPr>
          <p:cNvPr id="9" name="Rectangle 8"/>
          <p:cNvSpPr/>
          <p:nvPr/>
        </p:nvSpPr>
        <p:spPr>
          <a:xfrm>
            <a:off x="2672584" y="4281260"/>
            <a:ext cx="867692" cy="1440180"/>
          </a:xfrm>
          <a:prstGeom prst="rect">
            <a:avLst/>
          </a:prstGeom>
          <a:solidFill>
            <a:srgbClr val="FFCCCC"/>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srgbClr val="B00000"/>
                </a:solidFill>
                <a:effectLst>
                  <a:glow rad="63500">
                    <a:srgbClr val="FF0000">
                      <a:alpha val="40000"/>
                    </a:srgbClr>
                  </a:glow>
                </a:effectLst>
              </a:rPr>
              <a:t>Edge Security</a:t>
            </a:r>
            <a:endParaRPr lang="en-US" sz="1100" b="1" dirty="0">
              <a:solidFill>
                <a:srgbClr val="B00000"/>
              </a:solidFill>
              <a:effectLst>
                <a:glow rad="63500">
                  <a:srgbClr val="FF0000">
                    <a:alpha val="40000"/>
                  </a:srgbClr>
                </a:glow>
              </a:effectLst>
            </a:endParaRPr>
          </a:p>
        </p:txBody>
      </p:sp>
      <p:sp>
        <p:nvSpPr>
          <p:cNvPr id="10" name="Rectangle 9"/>
          <p:cNvSpPr/>
          <p:nvPr/>
        </p:nvSpPr>
        <p:spPr>
          <a:xfrm>
            <a:off x="3842457" y="4293280"/>
            <a:ext cx="867692" cy="1440180"/>
          </a:xfrm>
          <a:prstGeom prst="rect">
            <a:avLst/>
          </a:prstGeom>
          <a:solidFill>
            <a:srgbClr val="0070C0"/>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srgbClr val="CCECFF"/>
                </a:solidFill>
                <a:effectLst>
                  <a:glow rad="63500">
                    <a:srgbClr val="41AEBD">
                      <a:satMod val="175000"/>
                      <a:alpha val="40000"/>
                    </a:srgbClr>
                  </a:glow>
                </a:effectLst>
              </a:rPr>
              <a:t>Core Routing and Switching</a:t>
            </a:r>
            <a:endParaRPr lang="en-US" sz="1100" b="1" dirty="0">
              <a:solidFill>
                <a:srgbClr val="CCECFF"/>
              </a:solidFill>
              <a:effectLst>
                <a:glow rad="63500">
                  <a:srgbClr val="41AEBD">
                    <a:satMod val="175000"/>
                    <a:alpha val="40000"/>
                  </a:srgbClr>
                </a:glow>
              </a:effectLst>
            </a:endParaRPr>
          </a:p>
        </p:txBody>
      </p:sp>
      <p:sp>
        <p:nvSpPr>
          <p:cNvPr id="12" name="Rectangle 11"/>
          <p:cNvSpPr/>
          <p:nvPr/>
        </p:nvSpPr>
        <p:spPr>
          <a:xfrm>
            <a:off x="5011912" y="4267200"/>
            <a:ext cx="867692" cy="1440180"/>
          </a:xfrm>
          <a:prstGeom prst="rect">
            <a:avLst/>
          </a:prstGeom>
          <a:solidFill>
            <a:schemeClr val="accent3">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srgbClr val="608F3D"/>
                </a:solidFill>
                <a:effectLst>
                  <a:glow rad="63500">
                    <a:srgbClr val="608F3D">
                      <a:lumMod val="60000"/>
                      <a:lumOff val="40000"/>
                      <a:alpha val="40000"/>
                    </a:srgbClr>
                  </a:glow>
                </a:effectLst>
              </a:rPr>
              <a:t>Rack Routing and Switching</a:t>
            </a:r>
            <a:endParaRPr lang="en-US" sz="1100" b="1" dirty="0">
              <a:solidFill>
                <a:srgbClr val="608F3D"/>
              </a:solidFill>
              <a:effectLst>
                <a:glow rad="63500">
                  <a:srgbClr val="608F3D">
                    <a:lumMod val="60000"/>
                    <a:lumOff val="40000"/>
                    <a:alpha val="40000"/>
                  </a:srgbClr>
                </a:glow>
              </a:effectLst>
            </a:endParaRPr>
          </a:p>
        </p:txBody>
      </p:sp>
      <p:sp>
        <p:nvSpPr>
          <p:cNvPr id="13" name="Rectangle 12"/>
          <p:cNvSpPr/>
          <p:nvPr/>
        </p:nvSpPr>
        <p:spPr>
          <a:xfrm>
            <a:off x="6178903" y="4285660"/>
            <a:ext cx="867692" cy="1440180"/>
          </a:xfrm>
          <a:prstGeom prst="rect">
            <a:avLst/>
          </a:prstGeom>
          <a:solidFill>
            <a:schemeClr val="accent6">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srgbClr val="F4DE3A">
                    <a:lumMod val="50000"/>
                  </a:srgbClr>
                </a:solidFill>
                <a:effectLst>
                  <a:glow rad="63500">
                    <a:srgbClr val="FCB11C">
                      <a:satMod val="175000"/>
                      <a:alpha val="40000"/>
                    </a:srgbClr>
                  </a:glow>
                </a:effectLst>
              </a:rPr>
              <a:t>Client Firewalling</a:t>
            </a:r>
            <a:endParaRPr lang="en-US" sz="1100" b="1" dirty="0">
              <a:solidFill>
                <a:srgbClr val="F4DE3A">
                  <a:lumMod val="50000"/>
                </a:srgbClr>
              </a:solidFill>
              <a:effectLst>
                <a:glow rad="63500">
                  <a:srgbClr val="FCB11C">
                    <a:satMod val="175000"/>
                    <a:alpha val="40000"/>
                  </a:srgbClr>
                </a:glow>
              </a:effectLst>
            </a:endParaRPr>
          </a:p>
        </p:txBody>
      </p:sp>
      <p:sp>
        <p:nvSpPr>
          <p:cNvPr id="14" name="Rectangle 13"/>
          <p:cNvSpPr/>
          <p:nvPr/>
        </p:nvSpPr>
        <p:spPr>
          <a:xfrm>
            <a:off x="7345896" y="4293280"/>
            <a:ext cx="1566251"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prstClr val="white"/>
                </a:solidFill>
                <a:effectLst>
                  <a:glow rad="63500">
                    <a:srgbClr val="97E9D5">
                      <a:satMod val="175000"/>
                      <a:alpha val="40000"/>
                    </a:srgbClr>
                  </a:glow>
                </a:effectLst>
              </a:rPr>
              <a:t>Client Server(s)</a:t>
            </a:r>
            <a:endParaRPr lang="en-US" sz="1100" b="1" dirty="0">
              <a:solidFill>
                <a:prstClr val="white"/>
              </a:solidFill>
              <a:effectLst>
                <a:glow rad="63500">
                  <a:srgbClr val="97E9D5">
                    <a:satMod val="175000"/>
                    <a:alpha val="40000"/>
                  </a:srgbClr>
                </a:glow>
              </a:effectLst>
            </a:endParaRPr>
          </a:p>
        </p:txBody>
      </p:sp>
      <p:sp>
        <p:nvSpPr>
          <p:cNvPr id="15" name="Right Arrow 14"/>
          <p:cNvSpPr/>
          <p:nvPr/>
        </p:nvSpPr>
        <p:spPr>
          <a:xfrm>
            <a:off x="2381505" y="490610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ight Arrow 15"/>
          <p:cNvSpPr/>
          <p:nvPr/>
        </p:nvSpPr>
        <p:spPr>
          <a:xfrm>
            <a:off x="3542604" y="491812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ight Arrow 16"/>
          <p:cNvSpPr/>
          <p:nvPr/>
        </p:nvSpPr>
        <p:spPr>
          <a:xfrm>
            <a:off x="4709940" y="491812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Right Arrow 17"/>
          <p:cNvSpPr/>
          <p:nvPr/>
        </p:nvSpPr>
        <p:spPr>
          <a:xfrm>
            <a:off x="5885154" y="490170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Right Arrow 18"/>
          <p:cNvSpPr/>
          <p:nvPr/>
        </p:nvSpPr>
        <p:spPr>
          <a:xfrm>
            <a:off x="7043925" y="490170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Right Arrow 19"/>
          <p:cNvSpPr/>
          <p:nvPr/>
        </p:nvSpPr>
        <p:spPr>
          <a:xfrm>
            <a:off x="1203921" y="489204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560252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Routing</a:t>
            </a:r>
            <a:endParaRPr lang="en-US" dirty="0"/>
          </a:p>
        </p:txBody>
      </p:sp>
      <p:sp>
        <p:nvSpPr>
          <p:cNvPr id="3" name="Content Placeholder 2"/>
          <p:cNvSpPr>
            <a:spLocks noGrp="1"/>
          </p:cNvSpPr>
          <p:nvPr>
            <p:ph idx="1"/>
          </p:nvPr>
        </p:nvSpPr>
        <p:spPr/>
        <p:txBody>
          <a:bodyPr>
            <a:normAutofit/>
          </a:bodyPr>
          <a:lstStyle/>
          <a:p>
            <a:r>
              <a:rPr lang="en-US" sz="2200" dirty="0">
                <a:effectLst>
                  <a:outerShdw blurRad="38100" dist="38100" dir="2700000" algn="tl">
                    <a:srgbClr val="000000">
                      <a:alpha val="43137"/>
                    </a:srgbClr>
                  </a:outerShdw>
                </a:effectLst>
              </a:rPr>
              <a:t>Stateless Firewalling with static and updated lists.</a:t>
            </a:r>
          </a:p>
          <a:p>
            <a:r>
              <a:rPr lang="en-US" sz="2200" dirty="0">
                <a:effectLst>
                  <a:outerShdw blurRad="38100" dist="38100" dir="2700000" algn="tl">
                    <a:srgbClr val="000000">
                      <a:alpha val="43137"/>
                    </a:srgbClr>
                  </a:outerShdw>
                </a:effectLst>
              </a:rPr>
              <a:t>Known-good-allowed and known-bad-prevented traffic based on address (blocks) and services.</a:t>
            </a:r>
          </a:p>
          <a:p>
            <a:r>
              <a:rPr lang="en-US" sz="2200" dirty="0">
                <a:effectLst>
                  <a:outerShdw blurRad="38100" dist="38100" dir="2700000" algn="tl">
                    <a:srgbClr val="000000">
                      <a:alpha val="43137"/>
                    </a:srgbClr>
                  </a:outerShdw>
                </a:effectLst>
              </a:rPr>
              <a:t>Overall base network-wide firewall with focus on externally-sourced traffic.</a:t>
            </a:r>
          </a:p>
        </p:txBody>
      </p:sp>
      <p:sp>
        <p:nvSpPr>
          <p:cNvPr id="5" name="Rectangle 4"/>
          <p:cNvSpPr/>
          <p:nvPr/>
        </p:nvSpPr>
        <p:spPr>
          <a:xfrm>
            <a:off x="1508472" y="4293280"/>
            <a:ext cx="867692"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srgbClr val="94D7E4">
                    <a:lumMod val="40000"/>
                    <a:lumOff val="60000"/>
                  </a:srgbClr>
                </a:solidFill>
                <a:effectLst>
                  <a:glow rad="63500">
                    <a:srgbClr val="97E9D5">
                      <a:satMod val="175000"/>
                      <a:alpha val="40000"/>
                    </a:srgbClr>
                  </a:glow>
                </a:effectLst>
              </a:rPr>
              <a:t>Edge Routing</a:t>
            </a:r>
            <a:endParaRPr lang="en-US" sz="1100" b="1" dirty="0">
              <a:solidFill>
                <a:srgbClr val="94D7E4">
                  <a:lumMod val="40000"/>
                  <a:lumOff val="60000"/>
                </a:srgbClr>
              </a:solidFill>
              <a:effectLst>
                <a:glow rad="63500">
                  <a:srgbClr val="97E9D5">
                    <a:satMod val="175000"/>
                    <a:alpha val="40000"/>
                  </a:srgbClr>
                </a:glow>
              </a:effectLst>
            </a:endParaRPr>
          </a:p>
        </p:txBody>
      </p:sp>
      <p:sp>
        <p:nvSpPr>
          <p:cNvPr id="6" name="Cloud 5"/>
          <p:cNvSpPr/>
          <p:nvPr/>
        </p:nvSpPr>
        <p:spPr>
          <a:xfrm>
            <a:off x="285807" y="4720000"/>
            <a:ext cx="1001351" cy="658042"/>
          </a:xfrm>
          <a:prstGeom prst="cloud">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srgbClr val="94D7E4">
                    <a:lumMod val="60000"/>
                    <a:lumOff val="40000"/>
                  </a:srgbClr>
                </a:solidFill>
                <a:effectLst>
                  <a:glow rad="139700">
                    <a:srgbClr val="41AEBD">
                      <a:satMod val="175000"/>
                      <a:alpha val="40000"/>
                    </a:srgbClr>
                  </a:glow>
                </a:effectLst>
                <a:latin typeface="Calibri" panose="020F0502020204030204" pitchFamily="34" charset="0"/>
              </a:rPr>
              <a:t>Internet</a:t>
            </a:r>
            <a:endParaRPr lang="en-US" sz="1600" dirty="0">
              <a:solidFill>
                <a:srgbClr val="94D7E4">
                  <a:lumMod val="60000"/>
                  <a:lumOff val="40000"/>
                </a:srgbClr>
              </a:solidFill>
              <a:effectLst>
                <a:glow rad="139700">
                  <a:srgbClr val="41AEBD">
                    <a:satMod val="175000"/>
                    <a:alpha val="40000"/>
                  </a:srgbClr>
                </a:glow>
              </a:effectLst>
              <a:latin typeface="Calibri" panose="020F0502020204030204" pitchFamily="34" charset="0"/>
            </a:endParaRPr>
          </a:p>
        </p:txBody>
      </p:sp>
      <p:sp>
        <p:nvSpPr>
          <p:cNvPr id="9" name="Rectangle 8"/>
          <p:cNvSpPr/>
          <p:nvPr/>
        </p:nvSpPr>
        <p:spPr>
          <a:xfrm>
            <a:off x="2672584" y="4281260"/>
            <a:ext cx="867692" cy="1440180"/>
          </a:xfrm>
          <a:prstGeom prst="rect">
            <a:avLst/>
          </a:prstGeom>
          <a:solidFill>
            <a:srgbClr val="FFCCCC"/>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CB11C">
                  <a:lumMod val="50000"/>
                </a:srgbClr>
              </a:solidFill>
              <a:effectLst>
                <a:glow rad="63500">
                  <a:srgbClr val="FCB11C">
                    <a:satMod val="175000"/>
                    <a:alpha val="40000"/>
                  </a:srgbClr>
                </a:glow>
              </a:effectLst>
            </a:endParaRPr>
          </a:p>
        </p:txBody>
      </p:sp>
      <p:sp>
        <p:nvSpPr>
          <p:cNvPr id="10" name="Rectangle 9"/>
          <p:cNvSpPr/>
          <p:nvPr/>
        </p:nvSpPr>
        <p:spPr>
          <a:xfrm>
            <a:off x="3842457" y="4293280"/>
            <a:ext cx="867692" cy="1440180"/>
          </a:xfrm>
          <a:prstGeom prst="rect">
            <a:avLst/>
          </a:prstGeom>
          <a:solidFill>
            <a:srgbClr val="0070C0"/>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CCECFF"/>
              </a:solidFill>
              <a:effectLst>
                <a:glow rad="63500">
                  <a:srgbClr val="41AEBD">
                    <a:satMod val="175000"/>
                    <a:alpha val="40000"/>
                  </a:srgbClr>
                </a:glow>
              </a:effectLst>
            </a:endParaRPr>
          </a:p>
        </p:txBody>
      </p:sp>
      <p:sp>
        <p:nvSpPr>
          <p:cNvPr id="12" name="Rectangle 11"/>
          <p:cNvSpPr/>
          <p:nvPr/>
        </p:nvSpPr>
        <p:spPr>
          <a:xfrm>
            <a:off x="5011912" y="4267200"/>
            <a:ext cx="867692" cy="1440180"/>
          </a:xfrm>
          <a:prstGeom prst="rect">
            <a:avLst/>
          </a:prstGeom>
          <a:solidFill>
            <a:schemeClr val="accent3">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608F3D"/>
              </a:solidFill>
              <a:effectLst>
                <a:glow rad="63500">
                  <a:srgbClr val="A2CF49">
                    <a:satMod val="175000"/>
                    <a:alpha val="40000"/>
                  </a:srgbClr>
                </a:glow>
              </a:effectLst>
            </a:endParaRPr>
          </a:p>
        </p:txBody>
      </p:sp>
      <p:sp>
        <p:nvSpPr>
          <p:cNvPr id="13" name="Rectangle 12"/>
          <p:cNvSpPr/>
          <p:nvPr/>
        </p:nvSpPr>
        <p:spPr>
          <a:xfrm>
            <a:off x="6178903" y="4285660"/>
            <a:ext cx="867692" cy="1440180"/>
          </a:xfrm>
          <a:prstGeom prst="rect">
            <a:avLst/>
          </a:prstGeom>
          <a:solidFill>
            <a:schemeClr val="accent6">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CB11C">
                  <a:lumMod val="75000"/>
                </a:srgbClr>
              </a:solidFill>
              <a:effectLst>
                <a:glow rad="63500">
                  <a:srgbClr val="FCB11C">
                    <a:satMod val="175000"/>
                    <a:alpha val="40000"/>
                  </a:srgbClr>
                </a:glow>
              </a:effectLst>
            </a:endParaRPr>
          </a:p>
        </p:txBody>
      </p:sp>
      <p:sp>
        <p:nvSpPr>
          <p:cNvPr id="14" name="Rectangle 13"/>
          <p:cNvSpPr/>
          <p:nvPr/>
        </p:nvSpPr>
        <p:spPr>
          <a:xfrm>
            <a:off x="7345896" y="4293280"/>
            <a:ext cx="1566251"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prstClr val="white"/>
                </a:solidFill>
                <a:effectLst>
                  <a:glow rad="63500">
                    <a:srgbClr val="97E9D5">
                      <a:satMod val="175000"/>
                      <a:alpha val="40000"/>
                    </a:srgbClr>
                  </a:glow>
                </a:effectLst>
              </a:rPr>
              <a:t>Client Server(s)</a:t>
            </a:r>
            <a:endParaRPr lang="en-US" sz="1100" b="1" dirty="0">
              <a:solidFill>
                <a:prstClr val="white"/>
              </a:solidFill>
              <a:effectLst>
                <a:glow rad="63500">
                  <a:srgbClr val="97E9D5">
                    <a:satMod val="175000"/>
                    <a:alpha val="40000"/>
                  </a:srgbClr>
                </a:glow>
              </a:effectLst>
            </a:endParaRPr>
          </a:p>
        </p:txBody>
      </p:sp>
      <p:sp>
        <p:nvSpPr>
          <p:cNvPr id="15" name="Right Arrow 14"/>
          <p:cNvSpPr/>
          <p:nvPr/>
        </p:nvSpPr>
        <p:spPr>
          <a:xfrm>
            <a:off x="2381505" y="490610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Right Arrow 19"/>
          <p:cNvSpPr/>
          <p:nvPr/>
        </p:nvSpPr>
        <p:spPr>
          <a:xfrm>
            <a:off x="1203921" y="489204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175138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Security</a:t>
            </a:r>
            <a:endParaRPr lang="en-US" dirty="0"/>
          </a:p>
        </p:txBody>
      </p:sp>
      <p:sp>
        <p:nvSpPr>
          <p:cNvPr id="3" name="Content Placeholder 2"/>
          <p:cNvSpPr>
            <a:spLocks noGrp="1"/>
          </p:cNvSpPr>
          <p:nvPr>
            <p:ph idx="1"/>
          </p:nvPr>
        </p:nvSpPr>
        <p:spPr>
          <a:xfrm>
            <a:off x="840000" y="1600200"/>
            <a:ext cx="7675350" cy="4351338"/>
          </a:xfrm>
        </p:spPr>
        <p:txBody>
          <a:bodyPr>
            <a:normAutofit/>
          </a:bodyPr>
          <a:lstStyle/>
          <a:p>
            <a:r>
              <a:rPr lang="en-US" sz="2200" dirty="0">
                <a:effectLst>
                  <a:outerShdw blurRad="38100" dist="38100" dir="2700000" algn="tl">
                    <a:srgbClr val="000000">
                      <a:alpha val="43137"/>
                    </a:srgbClr>
                  </a:outerShdw>
                </a:effectLst>
              </a:rPr>
              <a:t>Stateful Firewalling with static and auto-updated lists.</a:t>
            </a:r>
          </a:p>
          <a:p>
            <a:r>
              <a:rPr lang="en-US" sz="2200" dirty="0">
                <a:effectLst>
                  <a:outerShdw blurRad="38100" dist="38100" dir="2700000" algn="tl">
                    <a:srgbClr val="000000">
                      <a:alpha val="43137"/>
                    </a:srgbClr>
                  </a:outerShdw>
                </a:effectLst>
              </a:rPr>
              <a:t>Overall supplementary network-wide firewall with dual-focus of external and internal traffic.</a:t>
            </a:r>
          </a:p>
          <a:p>
            <a:r>
              <a:rPr lang="en-US" sz="2200" dirty="0">
                <a:effectLst>
                  <a:outerShdw blurRad="38100" dist="38100" dir="2700000" algn="tl">
                    <a:srgbClr val="000000">
                      <a:alpha val="43137"/>
                    </a:srgbClr>
                  </a:outerShdw>
                </a:effectLst>
              </a:rPr>
              <a:t>Transparent Intrusion Prevention.</a:t>
            </a:r>
          </a:p>
          <a:p>
            <a:r>
              <a:rPr lang="en-US" sz="2200" dirty="0">
                <a:effectLst>
                  <a:outerShdw blurRad="38100" dist="38100" dir="2700000" algn="tl">
                    <a:srgbClr val="000000">
                      <a:alpha val="43137"/>
                    </a:srgbClr>
                  </a:outerShdw>
                </a:effectLst>
              </a:rPr>
              <a:t>Mirrored Traffic to security monitoring server (Snort, Manual Traffic observation, log aggregation and analysis, additional security tools and scripts).</a:t>
            </a:r>
          </a:p>
        </p:txBody>
      </p:sp>
      <p:sp>
        <p:nvSpPr>
          <p:cNvPr id="5" name="Rectangle 4"/>
          <p:cNvSpPr/>
          <p:nvPr/>
        </p:nvSpPr>
        <p:spPr>
          <a:xfrm>
            <a:off x="1508472" y="4293280"/>
            <a:ext cx="867692"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94D7E4">
                  <a:lumMod val="40000"/>
                  <a:lumOff val="60000"/>
                </a:srgbClr>
              </a:solidFill>
              <a:effectLst>
                <a:glow rad="63500">
                  <a:srgbClr val="97E9D5">
                    <a:satMod val="175000"/>
                    <a:alpha val="40000"/>
                  </a:srgbClr>
                </a:glow>
              </a:effectLst>
            </a:endParaRPr>
          </a:p>
        </p:txBody>
      </p:sp>
      <p:sp>
        <p:nvSpPr>
          <p:cNvPr id="6" name="Cloud 5"/>
          <p:cNvSpPr/>
          <p:nvPr/>
        </p:nvSpPr>
        <p:spPr>
          <a:xfrm>
            <a:off x="285807" y="4720000"/>
            <a:ext cx="1001351" cy="658042"/>
          </a:xfrm>
          <a:prstGeom prst="cloud">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srgbClr val="94D7E4">
                    <a:lumMod val="60000"/>
                    <a:lumOff val="40000"/>
                  </a:srgbClr>
                </a:solidFill>
                <a:effectLst>
                  <a:glow rad="139700">
                    <a:srgbClr val="41AEBD">
                      <a:satMod val="175000"/>
                      <a:alpha val="40000"/>
                    </a:srgbClr>
                  </a:glow>
                </a:effectLst>
                <a:latin typeface="Calibri" panose="020F0502020204030204" pitchFamily="34" charset="0"/>
              </a:rPr>
              <a:t>Internet</a:t>
            </a:r>
            <a:endParaRPr lang="en-US" sz="1600" dirty="0">
              <a:solidFill>
                <a:srgbClr val="94D7E4">
                  <a:lumMod val="60000"/>
                  <a:lumOff val="40000"/>
                </a:srgbClr>
              </a:solidFill>
              <a:effectLst>
                <a:glow rad="139700">
                  <a:srgbClr val="41AEBD">
                    <a:satMod val="175000"/>
                    <a:alpha val="40000"/>
                  </a:srgbClr>
                </a:glow>
              </a:effectLst>
              <a:latin typeface="Calibri" panose="020F0502020204030204" pitchFamily="34" charset="0"/>
            </a:endParaRPr>
          </a:p>
        </p:txBody>
      </p:sp>
      <p:sp>
        <p:nvSpPr>
          <p:cNvPr id="9" name="Rectangle 8"/>
          <p:cNvSpPr/>
          <p:nvPr/>
        </p:nvSpPr>
        <p:spPr>
          <a:xfrm>
            <a:off x="2672584" y="4281260"/>
            <a:ext cx="867692" cy="1440180"/>
          </a:xfrm>
          <a:prstGeom prst="rect">
            <a:avLst/>
          </a:prstGeom>
          <a:solidFill>
            <a:srgbClr val="FFCCCC"/>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srgbClr val="B00000"/>
                </a:solidFill>
                <a:effectLst>
                  <a:glow rad="63500">
                    <a:srgbClr val="FF0000">
                      <a:alpha val="40000"/>
                    </a:srgbClr>
                  </a:glow>
                </a:effectLst>
              </a:rPr>
              <a:t>Edge Security</a:t>
            </a:r>
            <a:endParaRPr lang="en-US" sz="1100" b="1" dirty="0">
              <a:solidFill>
                <a:srgbClr val="B00000"/>
              </a:solidFill>
              <a:effectLst>
                <a:glow rad="63500">
                  <a:srgbClr val="FF0000">
                    <a:alpha val="40000"/>
                  </a:srgbClr>
                </a:glow>
              </a:effectLst>
            </a:endParaRPr>
          </a:p>
        </p:txBody>
      </p:sp>
      <p:sp>
        <p:nvSpPr>
          <p:cNvPr id="10" name="Rectangle 9"/>
          <p:cNvSpPr/>
          <p:nvPr/>
        </p:nvSpPr>
        <p:spPr>
          <a:xfrm>
            <a:off x="3842457" y="4293280"/>
            <a:ext cx="867692" cy="1440180"/>
          </a:xfrm>
          <a:prstGeom prst="rect">
            <a:avLst/>
          </a:prstGeom>
          <a:solidFill>
            <a:srgbClr val="0070C0"/>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CCECFF"/>
              </a:solidFill>
              <a:effectLst>
                <a:glow rad="63500">
                  <a:srgbClr val="41AEBD">
                    <a:satMod val="175000"/>
                    <a:alpha val="40000"/>
                  </a:srgbClr>
                </a:glow>
              </a:effectLst>
            </a:endParaRPr>
          </a:p>
        </p:txBody>
      </p:sp>
      <p:sp>
        <p:nvSpPr>
          <p:cNvPr id="12" name="Rectangle 11"/>
          <p:cNvSpPr/>
          <p:nvPr/>
        </p:nvSpPr>
        <p:spPr>
          <a:xfrm>
            <a:off x="5011912" y="4267200"/>
            <a:ext cx="867692" cy="1440180"/>
          </a:xfrm>
          <a:prstGeom prst="rect">
            <a:avLst/>
          </a:prstGeom>
          <a:solidFill>
            <a:schemeClr val="accent3">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608F3D"/>
              </a:solidFill>
              <a:effectLst>
                <a:glow rad="63500">
                  <a:srgbClr val="A2CF49">
                    <a:satMod val="175000"/>
                    <a:alpha val="40000"/>
                  </a:srgbClr>
                </a:glow>
              </a:effectLst>
            </a:endParaRPr>
          </a:p>
        </p:txBody>
      </p:sp>
      <p:sp>
        <p:nvSpPr>
          <p:cNvPr id="13" name="Rectangle 12"/>
          <p:cNvSpPr/>
          <p:nvPr/>
        </p:nvSpPr>
        <p:spPr>
          <a:xfrm>
            <a:off x="6178903" y="4285660"/>
            <a:ext cx="867692" cy="1440180"/>
          </a:xfrm>
          <a:prstGeom prst="rect">
            <a:avLst/>
          </a:prstGeom>
          <a:solidFill>
            <a:schemeClr val="accent6">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CB11C">
                  <a:lumMod val="75000"/>
                </a:srgbClr>
              </a:solidFill>
              <a:effectLst>
                <a:glow rad="63500">
                  <a:srgbClr val="FCB11C">
                    <a:satMod val="175000"/>
                    <a:alpha val="40000"/>
                  </a:srgbClr>
                </a:glow>
              </a:effectLst>
            </a:endParaRPr>
          </a:p>
        </p:txBody>
      </p:sp>
      <p:sp>
        <p:nvSpPr>
          <p:cNvPr id="14" name="Rectangle 13"/>
          <p:cNvSpPr/>
          <p:nvPr/>
        </p:nvSpPr>
        <p:spPr>
          <a:xfrm>
            <a:off x="7345896" y="4293280"/>
            <a:ext cx="1566251"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prstClr val="white"/>
                </a:solidFill>
                <a:effectLst>
                  <a:glow rad="63500">
                    <a:srgbClr val="97E9D5">
                      <a:satMod val="175000"/>
                      <a:alpha val="40000"/>
                    </a:srgbClr>
                  </a:glow>
                </a:effectLst>
              </a:rPr>
              <a:t>Client Server(s)</a:t>
            </a:r>
            <a:endParaRPr lang="en-US" sz="1100" b="1" dirty="0">
              <a:solidFill>
                <a:prstClr val="white"/>
              </a:solidFill>
              <a:effectLst>
                <a:glow rad="63500">
                  <a:srgbClr val="97E9D5">
                    <a:satMod val="175000"/>
                    <a:alpha val="40000"/>
                  </a:srgbClr>
                </a:glow>
              </a:effectLst>
            </a:endParaRPr>
          </a:p>
        </p:txBody>
      </p:sp>
      <p:sp>
        <p:nvSpPr>
          <p:cNvPr id="15" name="Right Arrow 14"/>
          <p:cNvSpPr/>
          <p:nvPr/>
        </p:nvSpPr>
        <p:spPr>
          <a:xfrm>
            <a:off x="2381505" y="490610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ight Arrow 15"/>
          <p:cNvSpPr/>
          <p:nvPr/>
        </p:nvSpPr>
        <p:spPr>
          <a:xfrm>
            <a:off x="3542604" y="491812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728210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Routing and Switching</a:t>
            </a:r>
            <a:endParaRPr lang="en-US" dirty="0"/>
          </a:p>
        </p:txBody>
      </p:sp>
      <p:sp>
        <p:nvSpPr>
          <p:cNvPr id="3" name="Content Placeholder 2"/>
          <p:cNvSpPr>
            <a:spLocks noGrp="1"/>
          </p:cNvSpPr>
          <p:nvPr>
            <p:ph idx="1"/>
          </p:nvPr>
        </p:nvSpPr>
        <p:spPr/>
        <p:txBody>
          <a:bodyPr>
            <a:normAutofit/>
          </a:bodyPr>
          <a:lstStyle/>
          <a:p>
            <a:r>
              <a:rPr lang="en-US" sz="2200" dirty="0">
                <a:effectLst>
                  <a:outerShdw blurRad="38100" dist="38100" dir="2700000" algn="tl">
                    <a:srgbClr val="000000">
                      <a:alpha val="43137"/>
                    </a:srgbClr>
                  </a:outerShdw>
                </a:effectLst>
              </a:rPr>
              <a:t>Stateless Firewalling with static and updated lists.</a:t>
            </a:r>
          </a:p>
          <a:p>
            <a:r>
              <a:rPr lang="en-US" sz="2200" dirty="0">
                <a:effectLst>
                  <a:outerShdw blurRad="38100" dist="38100" dir="2700000" algn="tl">
                    <a:srgbClr val="000000">
                      <a:alpha val="43137"/>
                    </a:srgbClr>
                  </a:outerShdw>
                </a:effectLst>
              </a:rPr>
              <a:t>Layer-3 IP Subnet and firewall isolation of environments.</a:t>
            </a:r>
          </a:p>
          <a:p>
            <a:r>
              <a:rPr lang="en-US" sz="2200" dirty="0">
                <a:effectLst>
                  <a:outerShdw blurRad="38100" dist="38100" dir="2700000" algn="tl">
                    <a:srgbClr val="000000">
                      <a:alpha val="43137"/>
                    </a:srgbClr>
                  </a:outerShdw>
                </a:effectLst>
              </a:rPr>
              <a:t>More focused on internally-sourced traffic</a:t>
            </a:r>
            <a:r>
              <a:rPr lang="en-US" sz="2200" dirty="0" smtClean="0">
                <a:effectLst>
                  <a:outerShdw blurRad="38100" dist="38100" dir="2700000" algn="tl">
                    <a:srgbClr val="000000">
                      <a:alpha val="43137"/>
                    </a:srgbClr>
                  </a:outerShdw>
                </a:effectLst>
              </a:rPr>
              <a:t>.</a:t>
            </a:r>
          </a:p>
          <a:p>
            <a:r>
              <a:rPr lang="en-US" sz="2200" dirty="0">
                <a:effectLst>
                  <a:outerShdw blurRad="38100" dist="38100" dir="2700000" algn="tl">
                    <a:srgbClr val="000000">
                      <a:alpha val="43137"/>
                    </a:srgbClr>
                  </a:outerShdw>
                </a:effectLst>
              </a:rPr>
              <a:t>Layer-2 VLAN and firewall separation of environments.</a:t>
            </a:r>
          </a:p>
          <a:p>
            <a:r>
              <a:rPr lang="en-US" sz="2200" dirty="0">
                <a:effectLst>
                  <a:outerShdw blurRad="38100" dist="38100" dir="2700000" algn="tl">
                    <a:srgbClr val="000000">
                      <a:alpha val="43137"/>
                    </a:srgbClr>
                  </a:outerShdw>
                </a:effectLst>
              </a:rPr>
              <a:t>QOS traffic controls (policies, dscp, aggregated ethernet connections).</a:t>
            </a:r>
          </a:p>
        </p:txBody>
      </p:sp>
      <p:sp>
        <p:nvSpPr>
          <p:cNvPr id="5" name="Rectangle 4"/>
          <p:cNvSpPr/>
          <p:nvPr/>
        </p:nvSpPr>
        <p:spPr>
          <a:xfrm>
            <a:off x="1508472" y="4293280"/>
            <a:ext cx="867692"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94D7E4">
                  <a:lumMod val="40000"/>
                  <a:lumOff val="60000"/>
                </a:srgbClr>
              </a:solidFill>
              <a:effectLst>
                <a:glow rad="63500">
                  <a:srgbClr val="97E9D5">
                    <a:satMod val="175000"/>
                    <a:alpha val="40000"/>
                  </a:srgbClr>
                </a:glow>
              </a:effectLst>
            </a:endParaRPr>
          </a:p>
        </p:txBody>
      </p:sp>
      <p:sp>
        <p:nvSpPr>
          <p:cNvPr id="6" name="Cloud 5"/>
          <p:cNvSpPr/>
          <p:nvPr/>
        </p:nvSpPr>
        <p:spPr>
          <a:xfrm>
            <a:off x="285807" y="4720000"/>
            <a:ext cx="1001351" cy="658042"/>
          </a:xfrm>
          <a:prstGeom prst="cloud">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srgbClr val="94D7E4">
                    <a:lumMod val="60000"/>
                    <a:lumOff val="40000"/>
                  </a:srgbClr>
                </a:solidFill>
                <a:effectLst>
                  <a:glow rad="139700">
                    <a:srgbClr val="41AEBD">
                      <a:satMod val="175000"/>
                      <a:alpha val="40000"/>
                    </a:srgbClr>
                  </a:glow>
                </a:effectLst>
                <a:latin typeface="Calibri" panose="020F0502020204030204" pitchFamily="34" charset="0"/>
              </a:rPr>
              <a:t>Internet</a:t>
            </a:r>
            <a:endParaRPr lang="en-US" sz="1600" dirty="0">
              <a:solidFill>
                <a:srgbClr val="94D7E4">
                  <a:lumMod val="60000"/>
                  <a:lumOff val="40000"/>
                </a:srgbClr>
              </a:solidFill>
              <a:effectLst>
                <a:glow rad="139700">
                  <a:srgbClr val="41AEBD">
                    <a:satMod val="175000"/>
                    <a:alpha val="40000"/>
                  </a:srgbClr>
                </a:glow>
              </a:effectLst>
              <a:latin typeface="Calibri" panose="020F0502020204030204" pitchFamily="34" charset="0"/>
            </a:endParaRPr>
          </a:p>
        </p:txBody>
      </p:sp>
      <p:sp>
        <p:nvSpPr>
          <p:cNvPr id="9" name="Rectangle 8"/>
          <p:cNvSpPr/>
          <p:nvPr/>
        </p:nvSpPr>
        <p:spPr>
          <a:xfrm>
            <a:off x="2672584" y="4281260"/>
            <a:ext cx="867692" cy="1440180"/>
          </a:xfrm>
          <a:prstGeom prst="rect">
            <a:avLst/>
          </a:prstGeom>
          <a:solidFill>
            <a:srgbClr val="FFCCCC"/>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CB11C">
                  <a:lumMod val="50000"/>
                </a:srgbClr>
              </a:solidFill>
              <a:effectLst>
                <a:glow rad="63500">
                  <a:srgbClr val="FCB11C">
                    <a:satMod val="175000"/>
                    <a:alpha val="40000"/>
                  </a:srgbClr>
                </a:glow>
              </a:effectLst>
            </a:endParaRPr>
          </a:p>
        </p:txBody>
      </p:sp>
      <p:sp>
        <p:nvSpPr>
          <p:cNvPr id="10" name="Rectangle 9"/>
          <p:cNvSpPr/>
          <p:nvPr/>
        </p:nvSpPr>
        <p:spPr>
          <a:xfrm>
            <a:off x="3842457" y="4293280"/>
            <a:ext cx="867692" cy="1440180"/>
          </a:xfrm>
          <a:prstGeom prst="rect">
            <a:avLst/>
          </a:prstGeom>
          <a:solidFill>
            <a:srgbClr val="0070C0"/>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srgbClr val="CCECFF"/>
                </a:solidFill>
                <a:effectLst>
                  <a:glow rad="63500">
                    <a:srgbClr val="41AEBD">
                      <a:satMod val="175000"/>
                      <a:alpha val="40000"/>
                    </a:srgbClr>
                  </a:glow>
                </a:effectLst>
              </a:rPr>
              <a:t>Core Routing and Switching</a:t>
            </a:r>
            <a:endParaRPr lang="en-US" sz="1100" b="1" dirty="0">
              <a:solidFill>
                <a:srgbClr val="CCECFF"/>
              </a:solidFill>
              <a:effectLst>
                <a:glow rad="63500">
                  <a:srgbClr val="41AEBD">
                    <a:satMod val="175000"/>
                    <a:alpha val="40000"/>
                  </a:srgbClr>
                </a:glow>
              </a:effectLst>
            </a:endParaRPr>
          </a:p>
        </p:txBody>
      </p:sp>
      <p:sp>
        <p:nvSpPr>
          <p:cNvPr id="12" name="Rectangle 11"/>
          <p:cNvSpPr/>
          <p:nvPr/>
        </p:nvSpPr>
        <p:spPr>
          <a:xfrm>
            <a:off x="5011912" y="4267200"/>
            <a:ext cx="867692" cy="1440180"/>
          </a:xfrm>
          <a:prstGeom prst="rect">
            <a:avLst/>
          </a:prstGeom>
          <a:solidFill>
            <a:schemeClr val="accent3">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608F3D"/>
              </a:solidFill>
              <a:effectLst>
                <a:glow rad="63500">
                  <a:srgbClr val="A2CF49">
                    <a:satMod val="175000"/>
                    <a:alpha val="40000"/>
                  </a:srgbClr>
                </a:glow>
              </a:effectLst>
            </a:endParaRPr>
          </a:p>
        </p:txBody>
      </p:sp>
      <p:sp>
        <p:nvSpPr>
          <p:cNvPr id="13" name="Rectangle 12"/>
          <p:cNvSpPr/>
          <p:nvPr/>
        </p:nvSpPr>
        <p:spPr>
          <a:xfrm>
            <a:off x="6178903" y="4285660"/>
            <a:ext cx="867692" cy="1440180"/>
          </a:xfrm>
          <a:prstGeom prst="rect">
            <a:avLst/>
          </a:prstGeom>
          <a:solidFill>
            <a:schemeClr val="accent6">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CB11C">
                  <a:lumMod val="75000"/>
                </a:srgbClr>
              </a:solidFill>
              <a:effectLst>
                <a:glow rad="63500">
                  <a:srgbClr val="FCB11C">
                    <a:satMod val="175000"/>
                    <a:alpha val="40000"/>
                  </a:srgbClr>
                </a:glow>
              </a:effectLst>
            </a:endParaRPr>
          </a:p>
        </p:txBody>
      </p:sp>
      <p:sp>
        <p:nvSpPr>
          <p:cNvPr id="14" name="Rectangle 13"/>
          <p:cNvSpPr/>
          <p:nvPr/>
        </p:nvSpPr>
        <p:spPr>
          <a:xfrm>
            <a:off x="7345896" y="4293280"/>
            <a:ext cx="1566251"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prstClr val="white"/>
                </a:solidFill>
                <a:effectLst>
                  <a:glow rad="63500">
                    <a:srgbClr val="97E9D5">
                      <a:satMod val="175000"/>
                      <a:alpha val="40000"/>
                    </a:srgbClr>
                  </a:glow>
                </a:effectLst>
              </a:rPr>
              <a:t>Client Server(s)</a:t>
            </a:r>
            <a:endParaRPr lang="en-US" sz="1100" b="1" dirty="0">
              <a:solidFill>
                <a:prstClr val="white"/>
              </a:solidFill>
              <a:effectLst>
                <a:glow rad="63500">
                  <a:srgbClr val="97E9D5">
                    <a:satMod val="175000"/>
                    <a:alpha val="40000"/>
                  </a:srgbClr>
                </a:glow>
              </a:effectLst>
            </a:endParaRPr>
          </a:p>
        </p:txBody>
      </p:sp>
      <p:sp>
        <p:nvSpPr>
          <p:cNvPr id="16" name="Right Arrow 15"/>
          <p:cNvSpPr/>
          <p:nvPr/>
        </p:nvSpPr>
        <p:spPr>
          <a:xfrm>
            <a:off x="3542604" y="491812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ight Arrow 16"/>
          <p:cNvSpPr/>
          <p:nvPr/>
        </p:nvSpPr>
        <p:spPr>
          <a:xfrm>
            <a:off x="4709940" y="491812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821518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Rack Routing and Switching</a:t>
            </a:r>
            <a:endParaRPr lang="en-US" dirty="0"/>
          </a:p>
        </p:txBody>
      </p:sp>
      <p:sp>
        <p:nvSpPr>
          <p:cNvPr id="3" name="Content Placeholder 2"/>
          <p:cNvSpPr>
            <a:spLocks noGrp="1"/>
          </p:cNvSpPr>
          <p:nvPr>
            <p:ph idx="1"/>
          </p:nvPr>
        </p:nvSpPr>
        <p:spPr/>
        <p:txBody>
          <a:bodyPr>
            <a:normAutofit/>
          </a:bodyPr>
          <a:lstStyle/>
          <a:p>
            <a:r>
              <a:rPr lang="en-US" sz="2200" dirty="0">
                <a:effectLst>
                  <a:outerShdw blurRad="38100" dist="38100" dir="2700000" algn="tl">
                    <a:srgbClr val="000000">
                      <a:alpha val="43137"/>
                    </a:srgbClr>
                  </a:outerShdw>
                </a:effectLst>
              </a:rPr>
              <a:t>Stateless Firewalling with static and updated lists.</a:t>
            </a:r>
          </a:p>
          <a:p>
            <a:r>
              <a:rPr lang="en-US" sz="2200" dirty="0">
                <a:effectLst>
                  <a:outerShdw blurRad="38100" dist="38100" dir="2700000" algn="tl">
                    <a:srgbClr val="000000">
                      <a:alpha val="43137"/>
                    </a:srgbClr>
                  </a:outerShdw>
                </a:effectLst>
              </a:rPr>
              <a:t>Layer-2 </a:t>
            </a:r>
            <a:r>
              <a:rPr lang="en-US" sz="2200" dirty="0" smtClean="0">
                <a:effectLst>
                  <a:outerShdw blurRad="38100" dist="38100" dir="2700000" algn="tl">
                    <a:srgbClr val="000000">
                      <a:alpha val="43137"/>
                    </a:srgbClr>
                  </a:outerShdw>
                </a:effectLst>
              </a:rPr>
              <a:t>VLAN, </a:t>
            </a:r>
            <a:r>
              <a:rPr lang="en-US" sz="2200" dirty="0">
                <a:effectLst>
                  <a:outerShdw blurRad="38100" dist="38100" dir="2700000" algn="tl">
                    <a:srgbClr val="000000">
                      <a:alpha val="43137"/>
                    </a:srgbClr>
                  </a:outerShdw>
                </a:effectLst>
              </a:rPr>
              <a:t>and Layer-3 IP subnet,  and firewall isolation of environments.</a:t>
            </a:r>
          </a:p>
          <a:p>
            <a:r>
              <a:rPr lang="en-US" sz="2200" dirty="0">
                <a:effectLst>
                  <a:outerShdw blurRad="38100" dist="38100" dir="2700000" algn="tl">
                    <a:srgbClr val="000000">
                      <a:alpha val="43137"/>
                    </a:srgbClr>
                  </a:outerShdw>
                </a:effectLst>
              </a:rPr>
              <a:t>Focused on internal-to-our-network-sourced traffic</a:t>
            </a:r>
          </a:p>
        </p:txBody>
      </p:sp>
      <p:sp>
        <p:nvSpPr>
          <p:cNvPr id="5" name="Rectangle 4"/>
          <p:cNvSpPr/>
          <p:nvPr/>
        </p:nvSpPr>
        <p:spPr>
          <a:xfrm>
            <a:off x="1508472" y="4293280"/>
            <a:ext cx="867692"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94D7E4">
                  <a:lumMod val="40000"/>
                  <a:lumOff val="60000"/>
                </a:srgbClr>
              </a:solidFill>
              <a:effectLst>
                <a:glow rad="63500">
                  <a:srgbClr val="97E9D5">
                    <a:satMod val="175000"/>
                    <a:alpha val="40000"/>
                  </a:srgbClr>
                </a:glow>
              </a:effectLst>
            </a:endParaRPr>
          </a:p>
        </p:txBody>
      </p:sp>
      <p:sp>
        <p:nvSpPr>
          <p:cNvPr id="6" name="Cloud 5"/>
          <p:cNvSpPr/>
          <p:nvPr/>
        </p:nvSpPr>
        <p:spPr>
          <a:xfrm>
            <a:off x="285807" y="4720000"/>
            <a:ext cx="1001351" cy="658042"/>
          </a:xfrm>
          <a:prstGeom prst="cloud">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srgbClr val="94D7E4">
                    <a:lumMod val="60000"/>
                    <a:lumOff val="40000"/>
                  </a:srgbClr>
                </a:solidFill>
                <a:effectLst>
                  <a:glow rad="139700">
                    <a:srgbClr val="41AEBD">
                      <a:satMod val="175000"/>
                      <a:alpha val="40000"/>
                    </a:srgbClr>
                  </a:glow>
                </a:effectLst>
                <a:latin typeface="Calibri" panose="020F0502020204030204" pitchFamily="34" charset="0"/>
              </a:rPr>
              <a:t>Internet</a:t>
            </a:r>
            <a:endParaRPr lang="en-US" sz="1600" dirty="0">
              <a:solidFill>
                <a:srgbClr val="94D7E4">
                  <a:lumMod val="60000"/>
                  <a:lumOff val="40000"/>
                </a:srgbClr>
              </a:solidFill>
              <a:effectLst>
                <a:glow rad="139700">
                  <a:srgbClr val="41AEBD">
                    <a:satMod val="175000"/>
                    <a:alpha val="40000"/>
                  </a:srgbClr>
                </a:glow>
              </a:effectLst>
              <a:latin typeface="Calibri" panose="020F0502020204030204" pitchFamily="34" charset="0"/>
            </a:endParaRPr>
          </a:p>
        </p:txBody>
      </p:sp>
      <p:sp>
        <p:nvSpPr>
          <p:cNvPr id="9" name="Rectangle 8"/>
          <p:cNvSpPr/>
          <p:nvPr/>
        </p:nvSpPr>
        <p:spPr>
          <a:xfrm>
            <a:off x="2672584" y="4281260"/>
            <a:ext cx="867692" cy="1440180"/>
          </a:xfrm>
          <a:prstGeom prst="rect">
            <a:avLst/>
          </a:prstGeom>
          <a:solidFill>
            <a:srgbClr val="FFCCCC"/>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CB11C">
                  <a:lumMod val="50000"/>
                </a:srgbClr>
              </a:solidFill>
              <a:effectLst>
                <a:glow rad="63500">
                  <a:srgbClr val="FCB11C">
                    <a:satMod val="175000"/>
                    <a:alpha val="40000"/>
                  </a:srgbClr>
                </a:glow>
              </a:effectLst>
            </a:endParaRPr>
          </a:p>
        </p:txBody>
      </p:sp>
      <p:sp>
        <p:nvSpPr>
          <p:cNvPr id="10" name="Rectangle 9"/>
          <p:cNvSpPr/>
          <p:nvPr/>
        </p:nvSpPr>
        <p:spPr>
          <a:xfrm>
            <a:off x="3842457" y="4293280"/>
            <a:ext cx="867692" cy="1440180"/>
          </a:xfrm>
          <a:prstGeom prst="rect">
            <a:avLst/>
          </a:prstGeom>
          <a:solidFill>
            <a:srgbClr val="0070C0"/>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CCECFF"/>
              </a:solidFill>
              <a:effectLst>
                <a:glow rad="63500">
                  <a:srgbClr val="41AEBD">
                    <a:satMod val="175000"/>
                    <a:alpha val="40000"/>
                  </a:srgbClr>
                </a:glow>
              </a:effectLst>
            </a:endParaRPr>
          </a:p>
        </p:txBody>
      </p:sp>
      <p:sp>
        <p:nvSpPr>
          <p:cNvPr id="12" name="Rectangle 11"/>
          <p:cNvSpPr/>
          <p:nvPr/>
        </p:nvSpPr>
        <p:spPr>
          <a:xfrm>
            <a:off x="5011912" y="4267200"/>
            <a:ext cx="867692" cy="1440180"/>
          </a:xfrm>
          <a:prstGeom prst="rect">
            <a:avLst/>
          </a:prstGeom>
          <a:solidFill>
            <a:schemeClr val="accent3">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a:solidFill>
                  <a:srgbClr val="608F3D"/>
                </a:solidFill>
                <a:effectLst>
                  <a:glow rad="63500">
                    <a:srgbClr val="608F3D">
                      <a:lumMod val="60000"/>
                      <a:lumOff val="40000"/>
                      <a:alpha val="40000"/>
                    </a:srgbClr>
                  </a:glow>
                </a:effectLst>
              </a:rPr>
              <a:t>Rack Routing and Switching</a:t>
            </a:r>
          </a:p>
        </p:txBody>
      </p:sp>
      <p:sp>
        <p:nvSpPr>
          <p:cNvPr id="13" name="Rectangle 12"/>
          <p:cNvSpPr/>
          <p:nvPr/>
        </p:nvSpPr>
        <p:spPr>
          <a:xfrm>
            <a:off x="6178903" y="4285660"/>
            <a:ext cx="867692" cy="1440180"/>
          </a:xfrm>
          <a:prstGeom prst="rect">
            <a:avLst/>
          </a:prstGeom>
          <a:solidFill>
            <a:schemeClr val="accent6">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CB11C">
                  <a:lumMod val="75000"/>
                </a:srgbClr>
              </a:solidFill>
              <a:effectLst>
                <a:glow rad="63500">
                  <a:srgbClr val="FCB11C">
                    <a:satMod val="175000"/>
                    <a:alpha val="40000"/>
                  </a:srgbClr>
                </a:glow>
              </a:effectLst>
            </a:endParaRPr>
          </a:p>
        </p:txBody>
      </p:sp>
      <p:sp>
        <p:nvSpPr>
          <p:cNvPr id="14" name="Rectangle 13"/>
          <p:cNvSpPr/>
          <p:nvPr/>
        </p:nvSpPr>
        <p:spPr>
          <a:xfrm>
            <a:off x="7345896" y="4293280"/>
            <a:ext cx="1566251"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prstClr val="white"/>
                </a:solidFill>
                <a:effectLst>
                  <a:glow rad="63500">
                    <a:srgbClr val="97E9D5">
                      <a:satMod val="175000"/>
                      <a:alpha val="40000"/>
                    </a:srgbClr>
                  </a:glow>
                </a:effectLst>
              </a:rPr>
              <a:t>Client Server(s)</a:t>
            </a:r>
            <a:endParaRPr lang="en-US" sz="1100" b="1" dirty="0">
              <a:solidFill>
                <a:prstClr val="white"/>
              </a:solidFill>
              <a:effectLst>
                <a:glow rad="63500">
                  <a:srgbClr val="97E9D5">
                    <a:satMod val="175000"/>
                    <a:alpha val="40000"/>
                  </a:srgbClr>
                </a:glow>
              </a:effectLst>
            </a:endParaRPr>
          </a:p>
        </p:txBody>
      </p:sp>
      <p:sp>
        <p:nvSpPr>
          <p:cNvPr id="17" name="Right Arrow 16"/>
          <p:cNvSpPr/>
          <p:nvPr/>
        </p:nvSpPr>
        <p:spPr>
          <a:xfrm>
            <a:off x="4709940" y="491812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Right Arrow 17"/>
          <p:cNvSpPr/>
          <p:nvPr/>
        </p:nvSpPr>
        <p:spPr>
          <a:xfrm>
            <a:off x="5885154" y="490170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575122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Firewalling</a:t>
            </a:r>
            <a:endParaRPr lang="en-US" dirty="0"/>
          </a:p>
        </p:txBody>
      </p:sp>
      <p:sp>
        <p:nvSpPr>
          <p:cNvPr id="3" name="Content Placeholder 2"/>
          <p:cNvSpPr>
            <a:spLocks noGrp="1"/>
          </p:cNvSpPr>
          <p:nvPr>
            <p:ph idx="1"/>
          </p:nvPr>
        </p:nvSpPr>
        <p:spPr/>
        <p:txBody>
          <a:bodyPr>
            <a:normAutofit/>
          </a:bodyPr>
          <a:lstStyle/>
          <a:p>
            <a:r>
              <a:rPr lang="en-US" sz="2200" dirty="0">
                <a:effectLst>
                  <a:outerShdw blurRad="38100" dist="38100" dir="2700000" algn="tl">
                    <a:srgbClr val="000000">
                      <a:alpha val="43137"/>
                    </a:srgbClr>
                  </a:outerShdw>
                </a:effectLst>
              </a:rPr>
              <a:t>Stateful Firewalling with static and auto-updated lists.</a:t>
            </a:r>
          </a:p>
          <a:p>
            <a:r>
              <a:rPr lang="en-US" sz="2200" dirty="0">
                <a:effectLst>
                  <a:outerShdw blurRad="38100" dist="38100" dir="2700000" algn="tl">
                    <a:srgbClr val="000000">
                      <a:alpha val="43137"/>
                    </a:srgbClr>
                  </a:outerShdw>
                </a:effectLst>
              </a:rPr>
              <a:t>Layer-2 </a:t>
            </a:r>
            <a:r>
              <a:rPr lang="en-US" sz="2200" dirty="0" smtClean="0">
                <a:effectLst>
                  <a:outerShdw blurRad="38100" dist="38100" dir="2700000" algn="tl">
                    <a:srgbClr val="000000">
                      <a:alpha val="43137"/>
                    </a:srgbClr>
                  </a:outerShdw>
                </a:effectLst>
              </a:rPr>
              <a:t>VLAN </a:t>
            </a:r>
            <a:r>
              <a:rPr lang="en-US" sz="2200" dirty="0">
                <a:effectLst>
                  <a:outerShdw blurRad="38100" dist="38100" dir="2700000" algn="tl">
                    <a:srgbClr val="000000">
                      <a:alpha val="43137"/>
                    </a:srgbClr>
                  </a:outerShdw>
                </a:effectLst>
              </a:rPr>
              <a:t>Isolation of client and operational environments.</a:t>
            </a:r>
          </a:p>
          <a:p>
            <a:r>
              <a:rPr lang="en-US" sz="2200" dirty="0">
                <a:effectLst>
                  <a:outerShdw blurRad="38100" dist="38100" dir="2700000" algn="tl">
                    <a:srgbClr val="000000">
                      <a:alpha val="43137"/>
                    </a:srgbClr>
                  </a:outerShdw>
                </a:effectLst>
              </a:rPr>
              <a:t>Layer-3 IP Subnet isolation of client and operational environments.</a:t>
            </a:r>
          </a:p>
          <a:p>
            <a:r>
              <a:rPr lang="en-US" sz="2200" dirty="0">
                <a:effectLst>
                  <a:outerShdw blurRad="38100" dist="38100" dir="2700000" algn="tl">
                    <a:srgbClr val="000000">
                      <a:alpha val="43137"/>
                    </a:srgbClr>
                  </a:outerShdw>
                </a:effectLst>
              </a:rPr>
              <a:t>Zone/Policy security with additional ACL and IPS protection.</a:t>
            </a:r>
          </a:p>
          <a:p>
            <a:r>
              <a:rPr lang="en-US" sz="2200" dirty="0">
                <a:effectLst>
                  <a:outerShdw blurRad="38100" dist="38100" dir="2700000" algn="tl">
                    <a:srgbClr val="000000">
                      <a:alpha val="43137"/>
                    </a:srgbClr>
                  </a:outerShdw>
                </a:effectLst>
              </a:rPr>
              <a:t>Focus is customer-based with input from our team.</a:t>
            </a:r>
          </a:p>
        </p:txBody>
      </p:sp>
      <p:sp>
        <p:nvSpPr>
          <p:cNvPr id="5" name="Rectangle 4"/>
          <p:cNvSpPr/>
          <p:nvPr/>
        </p:nvSpPr>
        <p:spPr>
          <a:xfrm>
            <a:off x="1508472" y="4293280"/>
            <a:ext cx="867692"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94D7E4">
                  <a:lumMod val="40000"/>
                  <a:lumOff val="60000"/>
                </a:srgbClr>
              </a:solidFill>
              <a:effectLst>
                <a:glow rad="63500">
                  <a:srgbClr val="97E9D5">
                    <a:satMod val="175000"/>
                    <a:alpha val="40000"/>
                  </a:srgbClr>
                </a:glow>
              </a:effectLst>
            </a:endParaRPr>
          </a:p>
        </p:txBody>
      </p:sp>
      <p:sp>
        <p:nvSpPr>
          <p:cNvPr id="6" name="Cloud 5"/>
          <p:cNvSpPr/>
          <p:nvPr/>
        </p:nvSpPr>
        <p:spPr>
          <a:xfrm>
            <a:off x="285807" y="4720000"/>
            <a:ext cx="1001351" cy="658042"/>
          </a:xfrm>
          <a:prstGeom prst="cloud">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srgbClr val="94D7E4">
                    <a:lumMod val="60000"/>
                    <a:lumOff val="40000"/>
                  </a:srgbClr>
                </a:solidFill>
                <a:effectLst>
                  <a:glow rad="139700">
                    <a:srgbClr val="41AEBD">
                      <a:satMod val="175000"/>
                      <a:alpha val="40000"/>
                    </a:srgbClr>
                  </a:glow>
                </a:effectLst>
                <a:latin typeface="Calibri" panose="020F0502020204030204" pitchFamily="34" charset="0"/>
              </a:rPr>
              <a:t>Internet</a:t>
            </a:r>
            <a:endParaRPr lang="en-US" sz="1600" dirty="0">
              <a:solidFill>
                <a:srgbClr val="94D7E4">
                  <a:lumMod val="60000"/>
                  <a:lumOff val="40000"/>
                </a:srgbClr>
              </a:solidFill>
              <a:effectLst>
                <a:glow rad="139700">
                  <a:srgbClr val="41AEBD">
                    <a:satMod val="175000"/>
                    <a:alpha val="40000"/>
                  </a:srgbClr>
                </a:glow>
              </a:effectLst>
              <a:latin typeface="Calibri" panose="020F0502020204030204" pitchFamily="34" charset="0"/>
            </a:endParaRPr>
          </a:p>
        </p:txBody>
      </p:sp>
      <p:sp>
        <p:nvSpPr>
          <p:cNvPr id="9" name="Rectangle 8"/>
          <p:cNvSpPr/>
          <p:nvPr/>
        </p:nvSpPr>
        <p:spPr>
          <a:xfrm>
            <a:off x="2672584" y="4281260"/>
            <a:ext cx="867692" cy="1440180"/>
          </a:xfrm>
          <a:prstGeom prst="rect">
            <a:avLst/>
          </a:prstGeom>
          <a:solidFill>
            <a:srgbClr val="FFCCCC"/>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CB11C">
                  <a:lumMod val="50000"/>
                </a:srgbClr>
              </a:solidFill>
              <a:effectLst>
                <a:glow rad="63500">
                  <a:srgbClr val="FCB11C">
                    <a:satMod val="175000"/>
                    <a:alpha val="40000"/>
                  </a:srgbClr>
                </a:glow>
              </a:effectLst>
            </a:endParaRPr>
          </a:p>
        </p:txBody>
      </p:sp>
      <p:sp>
        <p:nvSpPr>
          <p:cNvPr id="10" name="Rectangle 9"/>
          <p:cNvSpPr/>
          <p:nvPr/>
        </p:nvSpPr>
        <p:spPr>
          <a:xfrm>
            <a:off x="3842457" y="4293280"/>
            <a:ext cx="867692" cy="1440180"/>
          </a:xfrm>
          <a:prstGeom prst="rect">
            <a:avLst/>
          </a:prstGeom>
          <a:solidFill>
            <a:srgbClr val="0070C0"/>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CCECFF"/>
              </a:solidFill>
              <a:effectLst>
                <a:glow rad="63500">
                  <a:srgbClr val="41AEBD">
                    <a:satMod val="175000"/>
                    <a:alpha val="40000"/>
                  </a:srgbClr>
                </a:glow>
              </a:effectLst>
            </a:endParaRPr>
          </a:p>
        </p:txBody>
      </p:sp>
      <p:sp>
        <p:nvSpPr>
          <p:cNvPr id="12" name="Rectangle 11"/>
          <p:cNvSpPr/>
          <p:nvPr/>
        </p:nvSpPr>
        <p:spPr>
          <a:xfrm>
            <a:off x="5011912" y="4267200"/>
            <a:ext cx="867692" cy="1440180"/>
          </a:xfrm>
          <a:prstGeom prst="rect">
            <a:avLst/>
          </a:prstGeom>
          <a:solidFill>
            <a:schemeClr val="accent3">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608F3D"/>
              </a:solidFill>
              <a:effectLst>
                <a:glow rad="63500">
                  <a:srgbClr val="A2CF49">
                    <a:satMod val="175000"/>
                    <a:alpha val="40000"/>
                  </a:srgbClr>
                </a:glow>
              </a:effectLst>
            </a:endParaRPr>
          </a:p>
        </p:txBody>
      </p:sp>
      <p:sp>
        <p:nvSpPr>
          <p:cNvPr id="13" name="Rectangle 12"/>
          <p:cNvSpPr/>
          <p:nvPr/>
        </p:nvSpPr>
        <p:spPr>
          <a:xfrm>
            <a:off x="6178903" y="4285660"/>
            <a:ext cx="867692" cy="1440180"/>
          </a:xfrm>
          <a:prstGeom prst="rect">
            <a:avLst/>
          </a:prstGeom>
          <a:solidFill>
            <a:schemeClr val="accent6">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srgbClr val="F4DE3A">
                    <a:lumMod val="50000"/>
                  </a:srgbClr>
                </a:solidFill>
                <a:effectLst>
                  <a:glow rad="63500">
                    <a:srgbClr val="FCB11C">
                      <a:satMod val="175000"/>
                      <a:alpha val="40000"/>
                    </a:srgbClr>
                  </a:glow>
                </a:effectLst>
              </a:rPr>
              <a:t>Client Firewalling</a:t>
            </a:r>
            <a:endParaRPr lang="en-US" sz="1100" b="1" dirty="0">
              <a:solidFill>
                <a:srgbClr val="F4DE3A">
                  <a:lumMod val="50000"/>
                </a:srgbClr>
              </a:solidFill>
              <a:effectLst>
                <a:glow rad="63500">
                  <a:srgbClr val="FCB11C">
                    <a:satMod val="175000"/>
                    <a:alpha val="40000"/>
                  </a:srgbClr>
                </a:glow>
              </a:effectLst>
            </a:endParaRPr>
          </a:p>
        </p:txBody>
      </p:sp>
      <p:sp>
        <p:nvSpPr>
          <p:cNvPr id="14" name="Rectangle 13"/>
          <p:cNvSpPr/>
          <p:nvPr/>
        </p:nvSpPr>
        <p:spPr>
          <a:xfrm>
            <a:off x="7345896" y="4293280"/>
            <a:ext cx="1566251"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prstClr val="white"/>
                </a:solidFill>
                <a:effectLst>
                  <a:glow rad="63500">
                    <a:srgbClr val="97E9D5">
                      <a:satMod val="175000"/>
                      <a:alpha val="40000"/>
                    </a:srgbClr>
                  </a:glow>
                </a:effectLst>
              </a:rPr>
              <a:t>Client Server(s)</a:t>
            </a:r>
            <a:endParaRPr lang="en-US" sz="1100" b="1" dirty="0">
              <a:solidFill>
                <a:prstClr val="white"/>
              </a:solidFill>
              <a:effectLst>
                <a:glow rad="63500">
                  <a:srgbClr val="97E9D5">
                    <a:satMod val="175000"/>
                    <a:alpha val="40000"/>
                  </a:srgbClr>
                </a:glow>
              </a:effectLst>
            </a:endParaRPr>
          </a:p>
        </p:txBody>
      </p:sp>
      <p:sp>
        <p:nvSpPr>
          <p:cNvPr id="18" name="Right Arrow 17"/>
          <p:cNvSpPr/>
          <p:nvPr/>
        </p:nvSpPr>
        <p:spPr>
          <a:xfrm>
            <a:off x="5885154" y="490170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Right Arrow 18"/>
          <p:cNvSpPr/>
          <p:nvPr/>
        </p:nvSpPr>
        <p:spPr>
          <a:xfrm>
            <a:off x="7043925" y="490170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939288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Server</a:t>
            </a:r>
            <a:endParaRPr lang="en-US" dirty="0"/>
          </a:p>
        </p:txBody>
      </p:sp>
      <p:sp>
        <p:nvSpPr>
          <p:cNvPr id="3" name="Content Placeholder 2"/>
          <p:cNvSpPr>
            <a:spLocks noGrp="1"/>
          </p:cNvSpPr>
          <p:nvPr>
            <p:ph idx="1"/>
          </p:nvPr>
        </p:nvSpPr>
        <p:spPr/>
        <p:txBody>
          <a:bodyPr>
            <a:normAutofit/>
          </a:bodyPr>
          <a:lstStyle/>
          <a:p>
            <a:r>
              <a:rPr lang="en-US" sz="2200" dirty="0">
                <a:effectLst>
                  <a:outerShdw blurRad="38100" dist="38100" dir="2700000" algn="tl">
                    <a:srgbClr val="000000">
                      <a:alpha val="43137"/>
                    </a:srgbClr>
                  </a:outerShdw>
                </a:effectLst>
              </a:rPr>
              <a:t>Stateless Firewalling with Windows Firewall.</a:t>
            </a:r>
          </a:p>
          <a:p>
            <a:r>
              <a:rPr lang="en-US" sz="2200" dirty="0" smtClean="0">
                <a:effectLst>
                  <a:outerShdw blurRad="38100" dist="38100" dir="2700000" algn="tl">
                    <a:srgbClr val="000000">
                      <a:alpha val="43137"/>
                    </a:srgbClr>
                  </a:outerShdw>
                </a:effectLst>
              </a:rPr>
              <a:t>Anti-virus, IDS, </a:t>
            </a:r>
            <a:r>
              <a:rPr lang="en-US" sz="2200" dirty="0">
                <a:effectLst>
                  <a:outerShdw blurRad="38100" dist="38100" dir="2700000" algn="tl">
                    <a:srgbClr val="000000">
                      <a:alpha val="43137"/>
                    </a:srgbClr>
                  </a:outerShdw>
                </a:effectLst>
              </a:rPr>
              <a:t>anti-malware software.</a:t>
            </a:r>
          </a:p>
          <a:p>
            <a:r>
              <a:rPr lang="en-US" sz="2200" dirty="0">
                <a:effectLst>
                  <a:outerShdw blurRad="38100" dist="38100" dir="2700000" algn="tl">
                    <a:srgbClr val="000000">
                      <a:alpha val="43137"/>
                    </a:srgbClr>
                  </a:outerShdw>
                </a:effectLst>
              </a:rPr>
              <a:t>Centralized management and logging.</a:t>
            </a:r>
          </a:p>
        </p:txBody>
      </p:sp>
      <p:sp>
        <p:nvSpPr>
          <p:cNvPr id="5" name="Rectangle 4"/>
          <p:cNvSpPr/>
          <p:nvPr/>
        </p:nvSpPr>
        <p:spPr>
          <a:xfrm>
            <a:off x="1508472" y="4293280"/>
            <a:ext cx="867692"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94D7E4">
                  <a:lumMod val="40000"/>
                  <a:lumOff val="60000"/>
                </a:srgbClr>
              </a:solidFill>
              <a:effectLst>
                <a:glow rad="63500">
                  <a:srgbClr val="97E9D5">
                    <a:satMod val="175000"/>
                    <a:alpha val="40000"/>
                  </a:srgbClr>
                </a:glow>
              </a:effectLst>
            </a:endParaRPr>
          </a:p>
        </p:txBody>
      </p:sp>
      <p:sp>
        <p:nvSpPr>
          <p:cNvPr id="6" name="Cloud 5"/>
          <p:cNvSpPr/>
          <p:nvPr/>
        </p:nvSpPr>
        <p:spPr>
          <a:xfrm>
            <a:off x="285807" y="4720000"/>
            <a:ext cx="1001351" cy="658042"/>
          </a:xfrm>
          <a:prstGeom prst="cloud">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srgbClr val="94D7E4">
                    <a:lumMod val="60000"/>
                    <a:lumOff val="40000"/>
                  </a:srgbClr>
                </a:solidFill>
                <a:effectLst>
                  <a:glow rad="139700">
                    <a:srgbClr val="41AEBD">
                      <a:satMod val="175000"/>
                      <a:alpha val="40000"/>
                    </a:srgbClr>
                  </a:glow>
                </a:effectLst>
                <a:latin typeface="Calibri" panose="020F0502020204030204" pitchFamily="34" charset="0"/>
              </a:rPr>
              <a:t>Internet</a:t>
            </a:r>
            <a:endParaRPr lang="en-US" sz="1600" dirty="0">
              <a:solidFill>
                <a:srgbClr val="94D7E4">
                  <a:lumMod val="60000"/>
                  <a:lumOff val="40000"/>
                </a:srgbClr>
              </a:solidFill>
              <a:effectLst>
                <a:glow rad="139700">
                  <a:srgbClr val="41AEBD">
                    <a:satMod val="175000"/>
                    <a:alpha val="40000"/>
                  </a:srgbClr>
                </a:glow>
              </a:effectLst>
              <a:latin typeface="Calibri" panose="020F0502020204030204" pitchFamily="34" charset="0"/>
            </a:endParaRPr>
          </a:p>
        </p:txBody>
      </p:sp>
      <p:sp>
        <p:nvSpPr>
          <p:cNvPr id="9" name="Rectangle 8"/>
          <p:cNvSpPr/>
          <p:nvPr/>
        </p:nvSpPr>
        <p:spPr>
          <a:xfrm>
            <a:off x="2672584" y="4281260"/>
            <a:ext cx="867692" cy="1440180"/>
          </a:xfrm>
          <a:prstGeom prst="rect">
            <a:avLst/>
          </a:prstGeom>
          <a:solidFill>
            <a:srgbClr val="FFCCCC"/>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CB11C">
                  <a:lumMod val="50000"/>
                </a:srgbClr>
              </a:solidFill>
              <a:effectLst>
                <a:glow rad="63500">
                  <a:srgbClr val="FCB11C">
                    <a:satMod val="175000"/>
                    <a:alpha val="40000"/>
                  </a:srgbClr>
                </a:glow>
              </a:effectLst>
            </a:endParaRPr>
          </a:p>
        </p:txBody>
      </p:sp>
      <p:sp>
        <p:nvSpPr>
          <p:cNvPr id="10" name="Rectangle 9"/>
          <p:cNvSpPr/>
          <p:nvPr/>
        </p:nvSpPr>
        <p:spPr>
          <a:xfrm>
            <a:off x="3842457" y="4293280"/>
            <a:ext cx="867692" cy="1440180"/>
          </a:xfrm>
          <a:prstGeom prst="rect">
            <a:avLst/>
          </a:prstGeom>
          <a:solidFill>
            <a:srgbClr val="0070C0"/>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CCECFF"/>
              </a:solidFill>
              <a:effectLst>
                <a:glow rad="63500">
                  <a:srgbClr val="41AEBD">
                    <a:satMod val="175000"/>
                    <a:alpha val="40000"/>
                  </a:srgbClr>
                </a:glow>
              </a:effectLst>
            </a:endParaRPr>
          </a:p>
        </p:txBody>
      </p:sp>
      <p:sp>
        <p:nvSpPr>
          <p:cNvPr id="12" name="Rectangle 11"/>
          <p:cNvSpPr/>
          <p:nvPr/>
        </p:nvSpPr>
        <p:spPr>
          <a:xfrm>
            <a:off x="5011912" y="4267200"/>
            <a:ext cx="867692" cy="1440180"/>
          </a:xfrm>
          <a:prstGeom prst="rect">
            <a:avLst/>
          </a:prstGeom>
          <a:solidFill>
            <a:schemeClr val="accent3">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608F3D"/>
              </a:solidFill>
              <a:effectLst>
                <a:glow rad="63500">
                  <a:srgbClr val="A2CF49">
                    <a:satMod val="175000"/>
                    <a:alpha val="40000"/>
                  </a:srgbClr>
                </a:glow>
              </a:effectLst>
            </a:endParaRPr>
          </a:p>
        </p:txBody>
      </p:sp>
      <p:sp>
        <p:nvSpPr>
          <p:cNvPr id="13" name="Rectangle 12"/>
          <p:cNvSpPr/>
          <p:nvPr/>
        </p:nvSpPr>
        <p:spPr>
          <a:xfrm>
            <a:off x="6178903" y="4285660"/>
            <a:ext cx="867692" cy="1440180"/>
          </a:xfrm>
          <a:prstGeom prst="rect">
            <a:avLst/>
          </a:prstGeom>
          <a:solidFill>
            <a:schemeClr val="accent6">
              <a:lumMod val="40000"/>
              <a:lumOff val="60000"/>
            </a:schemeClr>
          </a:solid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dirty="0">
              <a:solidFill>
                <a:srgbClr val="F4DE3A">
                  <a:lumMod val="50000"/>
                </a:srgbClr>
              </a:solidFill>
              <a:effectLst>
                <a:glow rad="63500">
                  <a:srgbClr val="FCB11C">
                    <a:satMod val="175000"/>
                    <a:alpha val="40000"/>
                  </a:srgbClr>
                </a:glow>
              </a:effectLst>
            </a:endParaRPr>
          </a:p>
        </p:txBody>
      </p:sp>
      <p:sp>
        <p:nvSpPr>
          <p:cNvPr id="14" name="Rectangle 13"/>
          <p:cNvSpPr/>
          <p:nvPr/>
        </p:nvSpPr>
        <p:spPr>
          <a:xfrm>
            <a:off x="7345896" y="4293280"/>
            <a:ext cx="1566251" cy="1440180"/>
          </a:xfrm>
          <a:prstGeom prst="rect">
            <a:avLst/>
          </a:prstGeom>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b="1" dirty="0" smtClean="0">
                <a:solidFill>
                  <a:prstClr val="white"/>
                </a:solidFill>
                <a:effectLst>
                  <a:glow rad="63500">
                    <a:srgbClr val="97E9D5">
                      <a:satMod val="175000"/>
                      <a:alpha val="40000"/>
                    </a:srgbClr>
                  </a:glow>
                </a:effectLst>
              </a:rPr>
              <a:t>Client Server(s)</a:t>
            </a:r>
            <a:endParaRPr lang="en-US" sz="1100" b="1" dirty="0">
              <a:solidFill>
                <a:prstClr val="white"/>
              </a:solidFill>
              <a:effectLst>
                <a:glow rad="63500">
                  <a:srgbClr val="97E9D5">
                    <a:satMod val="175000"/>
                    <a:alpha val="40000"/>
                  </a:srgbClr>
                </a:glow>
              </a:effectLst>
            </a:endParaRPr>
          </a:p>
        </p:txBody>
      </p:sp>
      <p:sp>
        <p:nvSpPr>
          <p:cNvPr id="19" name="Right Arrow 18"/>
          <p:cNvSpPr/>
          <p:nvPr/>
        </p:nvSpPr>
        <p:spPr>
          <a:xfrm>
            <a:off x="7043925" y="4901700"/>
            <a:ext cx="296422" cy="190500"/>
          </a:xfrm>
          <a:prstGeom prst="rightArrow">
            <a:avLst/>
          </a:prstGeom>
          <a:solidFill>
            <a:schemeClr val="tx2">
              <a:lumMod val="20000"/>
              <a:lumOff val="80000"/>
            </a:schemeClr>
          </a:solidFill>
          <a:ln>
            <a:solidFill>
              <a:schemeClr val="accent1">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528108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981325" y="2766219"/>
            <a:ext cx="3181350" cy="1325563"/>
          </a:xfrm>
        </p:spPr>
        <p:txBody>
          <a:bodyPr/>
          <a:lstStyle/>
          <a:p>
            <a:r>
              <a:rPr lang="en-US" dirty="0" smtClean="0">
                <a:effectLst>
                  <a:outerShdw blurRad="38100" dist="38100" dir="2700000" algn="tl">
                    <a:srgbClr val="000000">
                      <a:alpha val="43137"/>
                    </a:srgbClr>
                  </a:outerShdw>
                </a:effectLst>
              </a:rPr>
              <a:t>Thank You</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363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04863"/>
            <a:ext cx="91440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2063750" y="2782888"/>
            <a:ext cx="64547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ts val="600"/>
              </a:spcAft>
            </a:pPr>
            <a:r>
              <a:rPr lang="en-US" sz="2400" b="1">
                <a:solidFill>
                  <a:srgbClr val="FFFFFF"/>
                </a:solidFill>
              </a:rPr>
              <a:t>Mercantil Commercebank </a:t>
            </a:r>
          </a:p>
          <a:p>
            <a:pPr algn="r" eaLnBrk="1" fontAlgn="base" hangingPunct="1">
              <a:spcBef>
                <a:spcPct val="0"/>
              </a:spcBef>
              <a:spcAft>
                <a:spcPts val="600"/>
              </a:spcAft>
            </a:pPr>
            <a:r>
              <a:rPr lang="en-US" sz="2200">
                <a:solidFill>
                  <a:srgbClr val="FFFFFF"/>
                </a:solidFill>
              </a:rPr>
              <a:t>Financial Strength to Empower Your Growth</a:t>
            </a:r>
          </a:p>
        </p:txBody>
      </p:sp>
      <p:sp>
        <p:nvSpPr>
          <p:cNvPr id="5124"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44E785B-3FD9-4600-A759-11AA602268A7}" type="slidenum">
              <a:rPr lang="en-US" sz="800" smtClean="0">
                <a:solidFill>
                  <a:srgbClr val="FFFFFF"/>
                </a:solidFill>
              </a:rPr>
              <a:pPr/>
              <a:t>4</a:t>
            </a:fld>
            <a:endParaRPr lang="en-US" sz="800" smtClean="0">
              <a:solidFill>
                <a:srgbClr val="FFFFFF"/>
              </a:solidFill>
            </a:endParaRPr>
          </a:p>
        </p:txBody>
      </p:sp>
    </p:spTree>
    <p:extLst>
      <p:ext uri="{BB962C8B-B14F-4D97-AF65-F5344CB8AC3E}">
        <p14:creationId xmlns:p14="http://schemas.microsoft.com/office/powerpoint/2010/main" val="5343609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ChangeArrowheads="1"/>
          </p:cNvSpPr>
          <p:nvPr/>
        </p:nvSpPr>
        <p:spPr bwMode="auto">
          <a:xfrm>
            <a:off x="355600" y="600075"/>
            <a:ext cx="83391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00"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US" sz="2400" b="1">
                <a:solidFill>
                  <a:srgbClr val="E96D1F"/>
                </a:solidFill>
              </a:rPr>
              <a:t>Mercantil Commercebank</a:t>
            </a:r>
            <a:endParaRPr lang="en-US" sz="2000" b="1">
              <a:solidFill>
                <a:srgbClr val="E96D1F"/>
              </a:solidFill>
            </a:endParaRPr>
          </a:p>
        </p:txBody>
      </p:sp>
      <p:sp>
        <p:nvSpPr>
          <p:cNvPr id="6147" name="Rectangle 1"/>
          <p:cNvSpPr>
            <a:spLocks noChangeArrowheads="1"/>
          </p:cNvSpPr>
          <p:nvPr/>
        </p:nvSpPr>
        <p:spPr bwMode="auto">
          <a:xfrm>
            <a:off x="457200" y="1238250"/>
            <a:ext cx="4824413"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3038" indent="-173038" fontAlgn="base">
              <a:spcBef>
                <a:spcPct val="0"/>
              </a:spcBef>
              <a:spcAft>
                <a:spcPts val="1200"/>
              </a:spcAft>
              <a:buClr>
                <a:srgbClr val="E96D1F"/>
              </a:buClr>
              <a:buFontTx/>
              <a:buChar char="•"/>
            </a:pPr>
            <a:r>
              <a:rPr lang="en-US" sz="1300">
                <a:solidFill>
                  <a:srgbClr val="4D4D4D"/>
                </a:solidFill>
              </a:rPr>
              <a:t>Nationally chartered global banking organization headquartered in Coral Gables, Florida with banking centers located across South Florida, Houston and New York.</a:t>
            </a:r>
          </a:p>
          <a:p>
            <a:pPr marL="173038" indent="-173038" fontAlgn="base">
              <a:spcBef>
                <a:spcPct val="0"/>
              </a:spcBef>
              <a:spcAft>
                <a:spcPts val="1200"/>
              </a:spcAft>
              <a:buClr>
                <a:srgbClr val="E96D1F"/>
              </a:buClr>
              <a:buFontTx/>
              <a:buChar char="•"/>
            </a:pPr>
            <a:r>
              <a:rPr lang="en-US" sz="1300">
                <a:solidFill>
                  <a:srgbClr val="4D4D4D"/>
                </a:solidFill>
              </a:rPr>
              <a:t>Mercantil Commercebank is ranked in the top five largest banks domiciled in Florida with $6.8 billion in assets.</a:t>
            </a:r>
            <a:r>
              <a:rPr lang="en-US" sz="1300" baseline="30000">
                <a:solidFill>
                  <a:srgbClr val="4D4D4D"/>
                </a:solidFill>
              </a:rPr>
              <a:t>1</a:t>
            </a:r>
            <a:r>
              <a:rPr lang="en-US" sz="1300">
                <a:solidFill>
                  <a:srgbClr val="4D4D4D"/>
                </a:solidFill>
              </a:rPr>
              <a:t> </a:t>
            </a:r>
          </a:p>
          <a:p>
            <a:pPr marL="173038" indent="-173038" fontAlgn="base">
              <a:spcBef>
                <a:spcPct val="0"/>
              </a:spcBef>
              <a:spcAft>
                <a:spcPts val="1200"/>
              </a:spcAft>
              <a:buClr>
                <a:srgbClr val="E96D1F"/>
              </a:buClr>
              <a:buFontTx/>
              <a:buChar char="•"/>
            </a:pPr>
            <a:r>
              <a:rPr lang="en-US" sz="1300">
                <a:solidFill>
                  <a:srgbClr val="4D4D4D"/>
                </a:solidFill>
              </a:rPr>
              <a:t>In September 2012, The American Banker ranked Mercantil Commercebank’s holding company among the top 150 banking institutions in the U.S. </a:t>
            </a:r>
          </a:p>
          <a:p>
            <a:pPr marL="173038" indent="-173038" fontAlgn="base">
              <a:spcBef>
                <a:spcPct val="0"/>
              </a:spcBef>
              <a:spcAft>
                <a:spcPts val="1200"/>
              </a:spcAft>
              <a:buClr>
                <a:srgbClr val="E96D1F"/>
              </a:buClr>
              <a:buFontTx/>
              <a:buChar char="•"/>
            </a:pPr>
            <a:r>
              <a:rPr lang="en-US" sz="1300">
                <a:solidFill>
                  <a:srgbClr val="4D4D4D"/>
                </a:solidFill>
              </a:rPr>
              <a:t>The Bank’s subsidiaries, Mercantil Commercebank Investment Services and Mercantil Commercebank Trust Company, offer professional wealth management, brokerage, investment advisory, portfolio management, trust and estate planning expertise to individuals and companies since 2002.</a:t>
            </a:r>
          </a:p>
          <a:p>
            <a:pPr marL="173038" indent="-173038" fontAlgn="base">
              <a:spcBef>
                <a:spcPct val="0"/>
              </a:spcBef>
              <a:spcAft>
                <a:spcPts val="1200"/>
              </a:spcAft>
              <a:buClr>
                <a:srgbClr val="E96D1F"/>
              </a:buClr>
              <a:buFontTx/>
              <a:buChar char="•"/>
            </a:pPr>
            <a:endParaRPr lang="en-US" sz="1300">
              <a:solidFill>
                <a:srgbClr val="4D4D4D"/>
              </a:solidFill>
            </a:endParaRPr>
          </a:p>
          <a:p>
            <a:pPr marL="173038" indent="-173038" fontAlgn="base">
              <a:spcBef>
                <a:spcPct val="0"/>
              </a:spcBef>
              <a:spcAft>
                <a:spcPts val="1200"/>
              </a:spcAft>
              <a:buClr>
                <a:srgbClr val="E96D1F"/>
              </a:buClr>
              <a:buFontTx/>
              <a:buChar char="•"/>
            </a:pPr>
            <a:endParaRPr lang="en-US" sz="1300">
              <a:solidFill>
                <a:srgbClr val="4D4D4D"/>
              </a:solidFill>
            </a:endParaRPr>
          </a:p>
          <a:p>
            <a:pPr marL="173038" indent="-173038" fontAlgn="base">
              <a:spcBef>
                <a:spcPct val="0"/>
              </a:spcBef>
              <a:spcAft>
                <a:spcPts val="1200"/>
              </a:spcAft>
              <a:buClr>
                <a:srgbClr val="E96D1F"/>
              </a:buClr>
              <a:buFontTx/>
              <a:buChar char="•"/>
            </a:pPr>
            <a:r>
              <a:rPr lang="en-US" sz="1300">
                <a:solidFill>
                  <a:srgbClr val="4D4D4D"/>
                </a:solidFill>
              </a:rPr>
              <a:t>Founded in 1979, Mercantil Commercebank is beneficially owned by Mercantil Servicios Financieros (MSF) in Venezuela through U.S. bank holding companies.  </a:t>
            </a:r>
          </a:p>
          <a:p>
            <a:pPr marL="173038" indent="-173038" fontAlgn="base">
              <a:lnSpc>
                <a:spcPct val="90000"/>
              </a:lnSpc>
              <a:spcBef>
                <a:spcPct val="0"/>
              </a:spcBef>
              <a:spcAft>
                <a:spcPts val="1200"/>
              </a:spcAft>
              <a:buClr>
                <a:srgbClr val="E96D1F"/>
              </a:buClr>
              <a:buFontTx/>
              <a:buChar char="•"/>
            </a:pPr>
            <a:endParaRPr lang="en-US" sz="1200">
              <a:solidFill>
                <a:srgbClr val="5F5F5F"/>
              </a:solidFill>
            </a:endParaRPr>
          </a:p>
        </p:txBody>
      </p:sp>
      <p:sp>
        <p:nvSpPr>
          <p:cNvPr id="6148" name="Text Box 6"/>
          <p:cNvSpPr txBox="1">
            <a:spLocks noChangeArrowheads="1"/>
          </p:cNvSpPr>
          <p:nvPr/>
        </p:nvSpPr>
        <p:spPr bwMode="auto">
          <a:xfrm>
            <a:off x="2740025" y="6118225"/>
            <a:ext cx="275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50000"/>
              </a:spcBef>
              <a:spcAft>
                <a:spcPct val="0"/>
              </a:spcAft>
              <a:buFont typeface="Wingdings" pitchFamily="2" charset="2"/>
              <a:buNone/>
            </a:pPr>
            <a:r>
              <a:rPr lang="en-US" sz="600" baseline="30000">
                <a:solidFill>
                  <a:srgbClr val="4D4D4D"/>
                </a:solidFill>
              </a:rPr>
              <a:t>1</a:t>
            </a:r>
            <a:r>
              <a:rPr lang="en-US" sz="600">
                <a:solidFill>
                  <a:srgbClr val="4D4D4D"/>
                </a:solidFill>
              </a:rPr>
              <a:t> December 31, 2012</a:t>
            </a:r>
          </a:p>
        </p:txBody>
      </p:sp>
      <p:pic>
        <p:nvPicPr>
          <p:cNvPr id="6149" name="Picture 12" descr="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3838" y="4495800"/>
            <a:ext cx="14366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3" descr="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7613" y="4495800"/>
            <a:ext cx="14382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2741613" y="4545013"/>
            <a:ext cx="0" cy="614362"/>
          </a:xfrm>
          <a:prstGeom prst="line">
            <a:avLst/>
          </a:prstGeom>
          <a:ln w="12700">
            <a:solidFill>
              <a:srgbClr val="005CAB"/>
            </a:solidFill>
          </a:ln>
        </p:spPr>
        <p:style>
          <a:lnRef idx="1">
            <a:schemeClr val="accent2"/>
          </a:lnRef>
          <a:fillRef idx="0">
            <a:schemeClr val="accent2"/>
          </a:fillRef>
          <a:effectRef idx="0">
            <a:schemeClr val="accent2"/>
          </a:effectRef>
          <a:fontRef idx="minor">
            <a:schemeClr val="tx1"/>
          </a:fontRef>
        </p:style>
      </p:cxnSp>
      <p:pic>
        <p:nvPicPr>
          <p:cNvPr id="6152" name="Picture 10" descr="1.jpg"/>
          <p:cNvPicPr>
            <a:picLocks noChangeAspect="1"/>
          </p:cNvPicPr>
          <p:nvPr/>
        </p:nvPicPr>
        <p:blipFill>
          <a:blip r:embed="rId5">
            <a:extLst>
              <a:ext uri="{28A0092B-C50C-407E-A947-70E740481C1C}">
                <a14:useLocalDpi xmlns:a14="http://schemas.microsoft.com/office/drawing/2010/main" val="0"/>
              </a:ext>
            </a:extLst>
          </a:blip>
          <a:srcRect l="790"/>
          <a:stretch>
            <a:fillRect/>
          </a:stretch>
        </p:blipFill>
        <p:spPr bwMode="auto">
          <a:xfrm>
            <a:off x="5676900" y="1114425"/>
            <a:ext cx="34671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075A804-8F70-4B90-BFAE-3D6CCD725E31}" type="slidenum">
              <a:rPr lang="en-US" sz="800" smtClean="0">
                <a:solidFill>
                  <a:srgbClr val="FFFFFF"/>
                </a:solidFill>
              </a:rPr>
              <a:pPr/>
              <a:t>5</a:t>
            </a:fld>
            <a:endParaRPr lang="en-US" sz="800" smtClean="0">
              <a:solidFill>
                <a:srgbClr val="FFFFFF"/>
              </a:solidFill>
            </a:endParaRPr>
          </a:p>
        </p:txBody>
      </p:sp>
    </p:spTree>
    <p:extLst>
      <p:ext uri="{BB962C8B-B14F-4D97-AF65-F5344CB8AC3E}">
        <p14:creationId xmlns:p14="http://schemas.microsoft.com/office/powerpoint/2010/main" val="37743535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noChangeArrowheads="1"/>
          </p:cNvPicPr>
          <p:nvPr/>
        </p:nvPicPr>
        <p:blipFill>
          <a:blip r:embed="rId3">
            <a:extLst>
              <a:ext uri="{28A0092B-C50C-407E-A947-70E740481C1C}">
                <a14:useLocalDpi xmlns:a14="http://schemas.microsoft.com/office/drawing/2010/main" val="0"/>
              </a:ext>
            </a:extLst>
          </a:blip>
          <a:srcRect b="4430"/>
          <a:stretch>
            <a:fillRect/>
          </a:stretch>
        </p:blipFill>
        <p:spPr bwMode="auto">
          <a:xfrm>
            <a:off x="1035050" y="1516063"/>
            <a:ext cx="7586663"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6"/>
          <p:cNvSpPr>
            <a:spLocks noChangeArrowheads="1"/>
          </p:cNvSpPr>
          <p:nvPr/>
        </p:nvSpPr>
        <p:spPr bwMode="auto">
          <a:xfrm>
            <a:off x="7770813" y="2760663"/>
            <a:ext cx="8858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24211D"/>
                </a:solidFill>
              </a:rPr>
              <a:t>New York City</a:t>
            </a:r>
            <a:endParaRPr lang="en-US" sz="1100">
              <a:solidFill>
                <a:srgbClr val="000000"/>
              </a:solidFill>
            </a:endParaRPr>
          </a:p>
        </p:txBody>
      </p:sp>
      <p:sp>
        <p:nvSpPr>
          <p:cNvPr id="7172" name="Text Box 8"/>
          <p:cNvSpPr txBox="1">
            <a:spLocks noChangeArrowheads="1"/>
          </p:cNvSpPr>
          <p:nvPr/>
        </p:nvSpPr>
        <p:spPr bwMode="auto">
          <a:xfrm>
            <a:off x="4989513" y="4997450"/>
            <a:ext cx="704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100">
                <a:solidFill>
                  <a:srgbClr val="000000"/>
                </a:solidFill>
              </a:rPr>
              <a:t>Houston</a:t>
            </a:r>
          </a:p>
        </p:txBody>
      </p:sp>
      <p:sp>
        <p:nvSpPr>
          <p:cNvPr id="7173" name="Text Box 47"/>
          <p:cNvSpPr txBox="1">
            <a:spLocks noChangeArrowheads="1"/>
          </p:cNvSpPr>
          <p:nvPr/>
        </p:nvSpPr>
        <p:spPr bwMode="auto">
          <a:xfrm>
            <a:off x="7335838" y="5302250"/>
            <a:ext cx="5572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100">
                <a:solidFill>
                  <a:srgbClr val="000000"/>
                </a:solidFill>
              </a:rPr>
              <a:t>Miami</a:t>
            </a:r>
          </a:p>
        </p:txBody>
      </p:sp>
      <p:sp>
        <p:nvSpPr>
          <p:cNvPr id="7174" name="Text Box 43"/>
          <p:cNvSpPr txBox="1">
            <a:spLocks noChangeArrowheads="1"/>
          </p:cNvSpPr>
          <p:nvPr/>
        </p:nvSpPr>
        <p:spPr bwMode="auto">
          <a:xfrm>
            <a:off x="7197725" y="4797425"/>
            <a:ext cx="938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100">
                <a:solidFill>
                  <a:srgbClr val="000000"/>
                </a:solidFill>
              </a:rPr>
              <a:t>Palm Beach</a:t>
            </a:r>
          </a:p>
        </p:txBody>
      </p:sp>
      <p:sp>
        <p:nvSpPr>
          <p:cNvPr id="7175" name="Text Box 41"/>
          <p:cNvSpPr txBox="1">
            <a:spLocks noChangeArrowheads="1"/>
          </p:cNvSpPr>
          <p:nvPr/>
        </p:nvSpPr>
        <p:spPr bwMode="auto">
          <a:xfrm>
            <a:off x="7307263" y="5045075"/>
            <a:ext cx="1169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100">
                <a:solidFill>
                  <a:srgbClr val="000000"/>
                </a:solidFill>
              </a:rPr>
              <a:t>Fort Lauderdale</a:t>
            </a:r>
          </a:p>
        </p:txBody>
      </p:sp>
      <p:sp>
        <p:nvSpPr>
          <p:cNvPr id="7176" name="Text Box 5"/>
          <p:cNvSpPr txBox="1">
            <a:spLocks noChangeArrowheads="1"/>
          </p:cNvSpPr>
          <p:nvPr/>
        </p:nvSpPr>
        <p:spPr bwMode="auto">
          <a:xfrm>
            <a:off x="434975" y="1244600"/>
            <a:ext cx="48387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buClr>
                <a:srgbClr val="E96D1F"/>
              </a:buClr>
              <a:buFontTx/>
              <a:buChar char="•"/>
            </a:pPr>
            <a:r>
              <a:rPr lang="en-US" sz="1300">
                <a:solidFill>
                  <a:srgbClr val="4D4D4D"/>
                </a:solidFill>
              </a:rPr>
              <a:t>Longevity in our markets provides consistency for customers</a:t>
            </a:r>
          </a:p>
          <a:p>
            <a:pPr eaLnBrk="1" fontAlgn="base" hangingPunct="1">
              <a:spcBef>
                <a:spcPct val="0"/>
              </a:spcBef>
              <a:spcAft>
                <a:spcPts val="600"/>
              </a:spcAft>
              <a:buClr>
                <a:srgbClr val="E96D1F"/>
              </a:buClr>
              <a:buFontTx/>
              <a:buChar char="•"/>
            </a:pPr>
            <a:r>
              <a:rPr lang="en-US" sz="1300">
                <a:solidFill>
                  <a:srgbClr val="4D4D4D"/>
                </a:solidFill>
              </a:rPr>
              <a:t>Decisions are made by local professionals who know the community</a:t>
            </a:r>
          </a:p>
          <a:p>
            <a:pPr eaLnBrk="1" fontAlgn="base" hangingPunct="1">
              <a:spcBef>
                <a:spcPct val="0"/>
              </a:spcBef>
              <a:spcAft>
                <a:spcPts val="600"/>
              </a:spcAft>
              <a:buClr>
                <a:srgbClr val="E96D1F"/>
              </a:buClr>
              <a:buFontTx/>
              <a:buChar char="•"/>
            </a:pPr>
            <a:r>
              <a:rPr lang="en-US" sz="1300">
                <a:solidFill>
                  <a:srgbClr val="4D4D4D"/>
                </a:solidFill>
              </a:rPr>
              <a:t>Commercial bankers have extensive banking experience in the U.S. and around the globe</a:t>
            </a:r>
          </a:p>
          <a:p>
            <a:pPr eaLnBrk="1" fontAlgn="base" hangingPunct="1">
              <a:spcBef>
                <a:spcPct val="0"/>
              </a:spcBef>
              <a:spcAft>
                <a:spcPts val="600"/>
              </a:spcAft>
              <a:buClr>
                <a:srgbClr val="E96D1F"/>
              </a:buClr>
              <a:buFontTx/>
              <a:buChar char="•"/>
            </a:pPr>
            <a:r>
              <a:rPr lang="en-US" sz="1300">
                <a:solidFill>
                  <a:srgbClr val="4D4D4D"/>
                </a:solidFill>
              </a:rPr>
              <a:t>Uniquely qualified operations support team is committed</a:t>
            </a:r>
            <a:br>
              <a:rPr lang="en-US" sz="1300">
                <a:solidFill>
                  <a:srgbClr val="4D4D4D"/>
                </a:solidFill>
              </a:rPr>
            </a:br>
            <a:r>
              <a:rPr lang="en-US" sz="1300">
                <a:solidFill>
                  <a:srgbClr val="4D4D4D"/>
                </a:solidFill>
              </a:rPr>
              <a:t>to service excellence</a:t>
            </a:r>
          </a:p>
          <a:p>
            <a:pPr eaLnBrk="1" fontAlgn="base" hangingPunct="1">
              <a:spcBef>
                <a:spcPct val="0"/>
              </a:spcBef>
              <a:spcAft>
                <a:spcPts val="600"/>
              </a:spcAft>
              <a:buClr>
                <a:srgbClr val="E96D1F"/>
              </a:buClr>
              <a:buFontTx/>
              <a:buChar char="•"/>
            </a:pPr>
            <a:r>
              <a:rPr lang="en-US" sz="1300">
                <a:solidFill>
                  <a:srgbClr val="4D4D4D"/>
                </a:solidFill>
              </a:rPr>
              <a:t>In addition to serving the needs of the local markets,</a:t>
            </a:r>
            <a:br>
              <a:rPr lang="en-US" sz="1300">
                <a:solidFill>
                  <a:srgbClr val="4D4D4D"/>
                </a:solidFill>
              </a:rPr>
            </a:br>
            <a:r>
              <a:rPr lang="en-US" sz="1300">
                <a:solidFill>
                  <a:srgbClr val="4D4D4D"/>
                </a:solidFill>
              </a:rPr>
              <a:t>strategic locations in New York and Houston also</a:t>
            </a:r>
            <a:br>
              <a:rPr lang="en-US" sz="1300">
                <a:solidFill>
                  <a:srgbClr val="4D4D4D"/>
                </a:solidFill>
              </a:rPr>
            </a:br>
            <a:r>
              <a:rPr lang="en-US" sz="1300">
                <a:solidFill>
                  <a:srgbClr val="4D4D4D"/>
                </a:solidFill>
              </a:rPr>
              <a:t>serve the specialized needs of needs of </a:t>
            </a:r>
            <a:br>
              <a:rPr lang="en-US" sz="1300">
                <a:solidFill>
                  <a:srgbClr val="4D4D4D"/>
                </a:solidFill>
              </a:rPr>
            </a:br>
            <a:r>
              <a:rPr lang="en-US" sz="1300">
                <a:solidFill>
                  <a:srgbClr val="4D4D4D"/>
                </a:solidFill>
              </a:rPr>
              <a:t>companies in the Oil &amp; Gas industry</a:t>
            </a:r>
            <a:br>
              <a:rPr lang="en-US" sz="1300">
                <a:solidFill>
                  <a:srgbClr val="4D4D4D"/>
                </a:solidFill>
              </a:rPr>
            </a:br>
            <a:endParaRPr lang="en-US" sz="1300">
              <a:solidFill>
                <a:srgbClr val="4D4D4D"/>
              </a:solidFill>
            </a:endParaRPr>
          </a:p>
        </p:txBody>
      </p:sp>
      <p:sp>
        <p:nvSpPr>
          <p:cNvPr id="7177" name="Rectangle 2"/>
          <p:cNvSpPr txBox="1">
            <a:spLocks noChangeArrowheads="1"/>
          </p:cNvSpPr>
          <p:nvPr/>
        </p:nvSpPr>
        <p:spPr bwMode="auto">
          <a:xfrm>
            <a:off x="358775" y="612775"/>
            <a:ext cx="83391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00"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US" sz="2400" b="1">
                <a:solidFill>
                  <a:srgbClr val="E96D1F"/>
                </a:solidFill>
              </a:rPr>
              <a:t>Positioned to Meet Our Customers Needs </a:t>
            </a:r>
            <a:endParaRPr lang="en-US" sz="2000" b="1">
              <a:solidFill>
                <a:srgbClr val="E96D1F"/>
              </a:solidFill>
            </a:endParaRPr>
          </a:p>
        </p:txBody>
      </p:sp>
      <p:sp>
        <p:nvSpPr>
          <p:cNvPr id="7178" name="TextBox 1"/>
          <p:cNvSpPr txBox="1">
            <a:spLocks noChangeArrowheads="1"/>
          </p:cNvSpPr>
          <p:nvPr/>
        </p:nvSpPr>
        <p:spPr bwMode="auto">
          <a:xfrm>
            <a:off x="457200" y="4089400"/>
            <a:ext cx="269716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itchFamily="34" charset="0"/>
              </a:defRPr>
            </a:lvl1pPr>
            <a:lvl2pPr marL="630238" indent="-173038"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buClr>
                <a:srgbClr val="E96D1F"/>
              </a:buClr>
              <a:buFontTx/>
              <a:buChar char="•"/>
            </a:pPr>
            <a:r>
              <a:rPr lang="en-US" sz="1300">
                <a:solidFill>
                  <a:srgbClr val="4D4D4D"/>
                </a:solidFill>
              </a:rPr>
              <a:t>18 Banking Centers</a:t>
            </a:r>
          </a:p>
          <a:p>
            <a:pPr lvl="1" eaLnBrk="1" fontAlgn="base" hangingPunct="1">
              <a:spcBef>
                <a:spcPct val="0"/>
              </a:spcBef>
              <a:spcAft>
                <a:spcPts val="600"/>
              </a:spcAft>
              <a:buClr>
                <a:srgbClr val="E96D1F"/>
              </a:buClr>
              <a:buFont typeface="Arial" pitchFamily="34" charset="0"/>
              <a:buChar char="&gt;"/>
            </a:pPr>
            <a:r>
              <a:rPr lang="en-US" sz="1300">
                <a:solidFill>
                  <a:srgbClr val="4D4D4D"/>
                </a:solidFill>
              </a:rPr>
              <a:t>15 – South Florida</a:t>
            </a:r>
          </a:p>
          <a:p>
            <a:pPr lvl="1" eaLnBrk="1" fontAlgn="base" hangingPunct="1">
              <a:spcBef>
                <a:spcPct val="0"/>
              </a:spcBef>
              <a:spcAft>
                <a:spcPts val="600"/>
              </a:spcAft>
              <a:buClr>
                <a:srgbClr val="E96D1F"/>
              </a:buClr>
              <a:buFont typeface="Arial" pitchFamily="34" charset="0"/>
              <a:buChar char="&gt;"/>
            </a:pPr>
            <a:r>
              <a:rPr lang="en-US" sz="1300">
                <a:solidFill>
                  <a:srgbClr val="4D4D4D"/>
                </a:solidFill>
              </a:rPr>
              <a:t>2 – Houston</a:t>
            </a:r>
          </a:p>
          <a:p>
            <a:pPr lvl="1" eaLnBrk="1" fontAlgn="base" hangingPunct="1">
              <a:spcBef>
                <a:spcPct val="0"/>
              </a:spcBef>
              <a:spcAft>
                <a:spcPts val="600"/>
              </a:spcAft>
              <a:buClr>
                <a:srgbClr val="E96D1F"/>
              </a:buClr>
              <a:buFont typeface="Arial" pitchFamily="34" charset="0"/>
              <a:buChar char="&gt;"/>
            </a:pPr>
            <a:r>
              <a:rPr lang="en-US" sz="1300">
                <a:solidFill>
                  <a:srgbClr val="4D4D4D"/>
                </a:solidFill>
              </a:rPr>
              <a:t>1 – New York</a:t>
            </a:r>
          </a:p>
          <a:p>
            <a:pPr eaLnBrk="1" fontAlgn="base" hangingPunct="1">
              <a:spcBef>
                <a:spcPct val="0"/>
              </a:spcBef>
              <a:spcAft>
                <a:spcPts val="600"/>
              </a:spcAft>
              <a:buClr>
                <a:srgbClr val="E96D1F"/>
              </a:buClr>
              <a:buFontTx/>
              <a:buChar char="•"/>
            </a:pPr>
            <a:r>
              <a:rPr lang="en-US" sz="1300">
                <a:solidFill>
                  <a:srgbClr val="4D4D4D"/>
                </a:solidFill>
              </a:rPr>
              <a:t>Over 700 employees</a:t>
            </a:r>
          </a:p>
          <a:p>
            <a:pPr eaLnBrk="1" fontAlgn="base" hangingPunct="1">
              <a:spcBef>
                <a:spcPct val="0"/>
              </a:spcBef>
              <a:spcAft>
                <a:spcPts val="600"/>
              </a:spcAft>
              <a:buClr>
                <a:srgbClr val="E96D1F"/>
              </a:buClr>
              <a:buFontTx/>
              <a:buChar char="•"/>
            </a:pPr>
            <a:r>
              <a:rPr lang="en-US" sz="1300">
                <a:solidFill>
                  <a:srgbClr val="4D4D4D"/>
                </a:solidFill>
              </a:rPr>
              <a:t>More than 100,000 customers</a:t>
            </a:r>
          </a:p>
        </p:txBody>
      </p:sp>
      <p:cxnSp>
        <p:nvCxnSpPr>
          <p:cNvPr id="4" name="Straight Connector 3"/>
          <p:cNvCxnSpPr/>
          <p:nvPr/>
        </p:nvCxnSpPr>
        <p:spPr>
          <a:xfrm>
            <a:off x="531813" y="3930650"/>
            <a:ext cx="2638425"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7180"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EC651F1-5625-4565-AB33-AA87C6C09B19}" type="slidenum">
              <a:rPr lang="en-US" sz="800" smtClean="0">
                <a:solidFill>
                  <a:srgbClr val="FFFFFF"/>
                </a:solidFill>
              </a:rPr>
              <a:pPr/>
              <a:t>6</a:t>
            </a:fld>
            <a:endParaRPr lang="en-US" sz="800" smtClean="0">
              <a:solidFill>
                <a:srgbClr val="FFFFFF"/>
              </a:solidFill>
            </a:endParaRPr>
          </a:p>
        </p:txBody>
      </p:sp>
    </p:spTree>
    <p:extLst>
      <p:ext uri="{BB962C8B-B14F-4D97-AF65-F5344CB8AC3E}">
        <p14:creationId xmlns:p14="http://schemas.microsoft.com/office/powerpoint/2010/main" val="21782738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6"/>
          <p:cNvGrpSpPr>
            <a:grpSpLocks/>
          </p:cNvGrpSpPr>
          <p:nvPr/>
        </p:nvGrpSpPr>
        <p:grpSpPr bwMode="auto">
          <a:xfrm>
            <a:off x="2435225" y="1428750"/>
            <a:ext cx="6707188" cy="4002088"/>
            <a:chOff x="2358773" y="1175451"/>
            <a:chExt cx="7307363" cy="4136015"/>
          </a:xfrm>
        </p:grpSpPr>
        <p:grpSp>
          <p:nvGrpSpPr>
            <p:cNvPr id="8203" name="Group 40"/>
            <p:cNvGrpSpPr>
              <a:grpSpLocks/>
            </p:cNvGrpSpPr>
            <p:nvPr/>
          </p:nvGrpSpPr>
          <p:grpSpPr bwMode="auto">
            <a:xfrm>
              <a:off x="2358773" y="1175451"/>
              <a:ext cx="7307363" cy="4136015"/>
              <a:chOff x="1438" y="1061"/>
              <a:chExt cx="4242" cy="2401"/>
            </a:xfrm>
          </p:grpSpPr>
          <p:pic>
            <p:nvPicPr>
              <p:cNvPr id="8206" name="Picture 39" descr="world2"/>
              <p:cNvPicPr>
                <a:picLocks noChangeAspect="1" noChangeArrowheads="1"/>
              </p:cNvPicPr>
              <p:nvPr/>
            </p:nvPicPr>
            <p:blipFill>
              <a:blip r:embed="rId3">
                <a:extLst>
                  <a:ext uri="{28A0092B-C50C-407E-A947-70E740481C1C}">
                    <a14:useLocalDpi xmlns:a14="http://schemas.microsoft.com/office/drawing/2010/main" val="0"/>
                  </a:ext>
                </a:extLst>
              </a:blip>
              <a:srcRect r="1843"/>
              <a:stretch>
                <a:fillRect/>
              </a:stretch>
            </p:blipFill>
            <p:spPr bwMode="auto">
              <a:xfrm>
                <a:off x="1438" y="1061"/>
                <a:ext cx="4242" cy="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AutoShape 6"/>
              <p:cNvSpPr>
                <a:spLocks noChangeAspect="1" noChangeArrowheads="1" noTextEdit="1"/>
              </p:cNvSpPr>
              <p:nvPr/>
            </p:nvSpPr>
            <p:spPr bwMode="auto">
              <a:xfrm>
                <a:off x="2162" y="1760"/>
                <a:ext cx="3144" cy="1122"/>
              </a:xfrm>
              <a:prstGeom prst="rect">
                <a:avLst/>
              </a:prstGeom>
              <a:noFill/>
              <a:ln>
                <a:noFill/>
              </a:ln>
              <a:effectLst>
                <a:outerShdw dist="28398" dir="1593903"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8208" name="Rectangle 8"/>
              <p:cNvSpPr>
                <a:spLocks noChangeArrowheads="1"/>
              </p:cNvSpPr>
              <p:nvPr/>
            </p:nvSpPr>
            <p:spPr bwMode="auto">
              <a:xfrm>
                <a:off x="2803" y="2080"/>
                <a:ext cx="29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Houston</a:t>
                </a:r>
                <a:endParaRPr lang="en-US" sz="1000">
                  <a:solidFill>
                    <a:srgbClr val="000000"/>
                  </a:solidFill>
                </a:endParaRPr>
              </a:p>
            </p:txBody>
          </p:sp>
          <p:sp>
            <p:nvSpPr>
              <p:cNvPr id="8209" name="Rectangle 9"/>
              <p:cNvSpPr>
                <a:spLocks noChangeArrowheads="1"/>
              </p:cNvSpPr>
              <p:nvPr/>
            </p:nvSpPr>
            <p:spPr bwMode="auto">
              <a:xfrm>
                <a:off x="2206" y="2238"/>
                <a:ext cx="25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Mexico</a:t>
                </a:r>
                <a:endParaRPr lang="en-US" sz="1000">
                  <a:solidFill>
                    <a:srgbClr val="000000"/>
                  </a:solidFill>
                </a:endParaRPr>
              </a:p>
            </p:txBody>
          </p:sp>
          <p:sp>
            <p:nvSpPr>
              <p:cNvPr id="8210" name="Rectangle 11"/>
              <p:cNvSpPr>
                <a:spLocks noChangeArrowheads="1"/>
              </p:cNvSpPr>
              <p:nvPr/>
            </p:nvSpPr>
            <p:spPr bwMode="auto">
              <a:xfrm>
                <a:off x="2908" y="1957"/>
                <a:ext cx="34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New York</a:t>
                </a:r>
                <a:endParaRPr lang="en-US" sz="1000">
                  <a:solidFill>
                    <a:srgbClr val="000000"/>
                  </a:solidFill>
                </a:endParaRPr>
              </a:p>
            </p:txBody>
          </p:sp>
          <p:sp>
            <p:nvSpPr>
              <p:cNvPr id="8211" name="Rectangle 12"/>
              <p:cNvSpPr>
                <a:spLocks noChangeArrowheads="1"/>
              </p:cNvSpPr>
              <p:nvPr/>
            </p:nvSpPr>
            <p:spPr bwMode="auto">
              <a:xfrm>
                <a:off x="2794" y="2173"/>
                <a:ext cx="46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Coral Gables</a:t>
                </a:r>
                <a:endParaRPr lang="en-US" sz="1000">
                  <a:solidFill>
                    <a:srgbClr val="000000"/>
                  </a:solidFill>
                </a:endParaRPr>
              </a:p>
            </p:txBody>
          </p:sp>
          <p:sp>
            <p:nvSpPr>
              <p:cNvPr id="8212" name="Rectangle 13"/>
              <p:cNvSpPr>
                <a:spLocks noChangeArrowheads="1"/>
              </p:cNvSpPr>
              <p:nvPr/>
            </p:nvSpPr>
            <p:spPr bwMode="auto">
              <a:xfrm>
                <a:off x="2848" y="2263"/>
                <a:ext cx="5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Cayman Islands</a:t>
                </a:r>
                <a:endParaRPr lang="en-US" sz="1000">
                  <a:solidFill>
                    <a:srgbClr val="000000"/>
                  </a:solidFill>
                </a:endParaRPr>
              </a:p>
            </p:txBody>
          </p:sp>
          <p:sp>
            <p:nvSpPr>
              <p:cNvPr id="8213" name="Rectangle 14"/>
              <p:cNvSpPr>
                <a:spLocks noChangeArrowheads="1"/>
              </p:cNvSpPr>
              <p:nvPr/>
            </p:nvSpPr>
            <p:spPr bwMode="auto">
              <a:xfrm>
                <a:off x="3079" y="2433"/>
                <a:ext cx="37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Venezuela</a:t>
                </a:r>
                <a:endParaRPr lang="en-US" sz="1000">
                  <a:solidFill>
                    <a:srgbClr val="000000"/>
                  </a:solidFill>
                </a:endParaRPr>
              </a:p>
            </p:txBody>
          </p:sp>
          <p:sp>
            <p:nvSpPr>
              <p:cNvPr id="8214" name="Rectangle 16"/>
              <p:cNvSpPr>
                <a:spLocks noChangeArrowheads="1"/>
              </p:cNvSpPr>
              <p:nvPr/>
            </p:nvSpPr>
            <p:spPr bwMode="auto">
              <a:xfrm>
                <a:off x="3271" y="1898"/>
                <a:ext cx="22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Zurich</a:t>
                </a:r>
                <a:endParaRPr lang="en-US" sz="1000">
                  <a:solidFill>
                    <a:srgbClr val="000000"/>
                  </a:solidFill>
                </a:endParaRPr>
              </a:p>
            </p:txBody>
          </p:sp>
          <p:sp>
            <p:nvSpPr>
              <p:cNvPr id="8215" name="Rectangle 43"/>
              <p:cNvSpPr>
                <a:spLocks noChangeArrowheads="1"/>
              </p:cNvSpPr>
              <p:nvPr/>
            </p:nvSpPr>
            <p:spPr bwMode="auto">
              <a:xfrm>
                <a:off x="2500" y="2574"/>
                <a:ext cx="25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Bogota</a:t>
                </a:r>
                <a:endParaRPr lang="en-US" sz="1000">
                  <a:solidFill>
                    <a:srgbClr val="000000"/>
                  </a:solidFill>
                </a:endParaRPr>
              </a:p>
            </p:txBody>
          </p:sp>
          <p:sp>
            <p:nvSpPr>
              <p:cNvPr id="8216" name="Rectangle 44"/>
              <p:cNvSpPr>
                <a:spLocks noChangeArrowheads="1"/>
              </p:cNvSpPr>
              <p:nvPr/>
            </p:nvSpPr>
            <p:spPr bwMode="auto">
              <a:xfrm>
                <a:off x="2654" y="2752"/>
                <a:ext cx="17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Lima</a:t>
                </a:r>
                <a:endParaRPr lang="en-US" sz="1000">
                  <a:solidFill>
                    <a:srgbClr val="000000"/>
                  </a:solidFill>
                </a:endParaRPr>
              </a:p>
            </p:txBody>
          </p:sp>
          <p:sp>
            <p:nvSpPr>
              <p:cNvPr id="8217" name="Rectangle 45"/>
              <p:cNvSpPr>
                <a:spLocks noChangeArrowheads="1"/>
              </p:cNvSpPr>
              <p:nvPr/>
            </p:nvSpPr>
            <p:spPr bwMode="auto">
              <a:xfrm>
                <a:off x="3196" y="2800"/>
                <a:ext cx="36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Sao Paulo</a:t>
                </a:r>
                <a:endParaRPr lang="en-US" sz="1000">
                  <a:solidFill>
                    <a:srgbClr val="000000"/>
                  </a:solidFill>
                </a:endParaRPr>
              </a:p>
            </p:txBody>
          </p:sp>
          <p:sp>
            <p:nvSpPr>
              <p:cNvPr id="8218" name="Oval 74"/>
              <p:cNvSpPr>
                <a:spLocks noChangeArrowheads="1"/>
              </p:cNvSpPr>
              <p:nvPr/>
            </p:nvSpPr>
            <p:spPr bwMode="auto">
              <a:xfrm>
                <a:off x="2813" y="1958"/>
                <a:ext cx="51" cy="50"/>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19" name="Oval 75"/>
              <p:cNvSpPr>
                <a:spLocks noChangeArrowheads="1"/>
              </p:cNvSpPr>
              <p:nvPr/>
            </p:nvSpPr>
            <p:spPr bwMode="auto">
              <a:xfrm>
                <a:off x="2614" y="2139"/>
                <a:ext cx="51" cy="50"/>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0" name="Oval 76"/>
              <p:cNvSpPr>
                <a:spLocks noChangeArrowheads="1"/>
              </p:cNvSpPr>
              <p:nvPr/>
            </p:nvSpPr>
            <p:spPr bwMode="auto">
              <a:xfrm>
                <a:off x="2704" y="2188"/>
                <a:ext cx="51" cy="51"/>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1" name="Oval 77"/>
              <p:cNvSpPr>
                <a:spLocks noChangeArrowheads="1"/>
              </p:cNvSpPr>
              <p:nvPr/>
            </p:nvSpPr>
            <p:spPr bwMode="auto">
              <a:xfrm>
                <a:off x="2492" y="2241"/>
                <a:ext cx="50" cy="51"/>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2" name="Oval 78"/>
              <p:cNvSpPr>
                <a:spLocks noChangeArrowheads="1"/>
              </p:cNvSpPr>
              <p:nvPr/>
            </p:nvSpPr>
            <p:spPr bwMode="auto">
              <a:xfrm>
                <a:off x="2758" y="2290"/>
                <a:ext cx="50" cy="52"/>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3" name="Oval 79"/>
              <p:cNvSpPr>
                <a:spLocks noChangeArrowheads="1"/>
              </p:cNvSpPr>
              <p:nvPr/>
            </p:nvSpPr>
            <p:spPr bwMode="auto">
              <a:xfrm>
                <a:off x="2687" y="2426"/>
                <a:ext cx="51" cy="51"/>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4" name="Oval 80"/>
              <p:cNvSpPr>
                <a:spLocks noChangeArrowheads="1"/>
              </p:cNvSpPr>
              <p:nvPr/>
            </p:nvSpPr>
            <p:spPr bwMode="auto">
              <a:xfrm>
                <a:off x="2896" y="2479"/>
                <a:ext cx="51" cy="50"/>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5" name="Oval 81"/>
              <p:cNvSpPr>
                <a:spLocks noChangeArrowheads="1"/>
              </p:cNvSpPr>
              <p:nvPr/>
            </p:nvSpPr>
            <p:spPr bwMode="auto">
              <a:xfrm>
                <a:off x="2765" y="2580"/>
                <a:ext cx="47" cy="50"/>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6" name="Oval 82"/>
              <p:cNvSpPr>
                <a:spLocks noChangeArrowheads="1"/>
              </p:cNvSpPr>
              <p:nvPr/>
            </p:nvSpPr>
            <p:spPr bwMode="auto">
              <a:xfrm>
                <a:off x="2852" y="2748"/>
                <a:ext cx="51" cy="51"/>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7" name="Oval 83"/>
              <p:cNvSpPr>
                <a:spLocks noChangeArrowheads="1"/>
              </p:cNvSpPr>
              <p:nvPr/>
            </p:nvSpPr>
            <p:spPr bwMode="auto">
              <a:xfrm>
                <a:off x="3082" y="2811"/>
                <a:ext cx="51" cy="51"/>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8" name="Oval 85"/>
              <p:cNvSpPr>
                <a:spLocks noChangeArrowheads="1"/>
              </p:cNvSpPr>
              <p:nvPr/>
            </p:nvSpPr>
            <p:spPr bwMode="auto">
              <a:xfrm>
                <a:off x="3625" y="1924"/>
                <a:ext cx="51" cy="50"/>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29" name="Oval 86"/>
              <p:cNvSpPr>
                <a:spLocks noChangeArrowheads="1"/>
              </p:cNvSpPr>
              <p:nvPr/>
            </p:nvSpPr>
            <p:spPr bwMode="auto">
              <a:xfrm>
                <a:off x="4713" y="2251"/>
                <a:ext cx="51" cy="51"/>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sp>
            <p:nvSpPr>
              <p:cNvPr id="8230" name="Rectangle 87"/>
              <p:cNvSpPr>
                <a:spLocks noChangeArrowheads="1"/>
              </p:cNvSpPr>
              <p:nvPr/>
            </p:nvSpPr>
            <p:spPr bwMode="auto">
              <a:xfrm>
                <a:off x="4799" y="2246"/>
                <a:ext cx="261" cy="1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8231" name="Rectangle 46"/>
              <p:cNvSpPr>
                <a:spLocks noChangeArrowheads="1"/>
              </p:cNvSpPr>
              <p:nvPr/>
            </p:nvSpPr>
            <p:spPr bwMode="auto">
              <a:xfrm>
                <a:off x="4819" y="2259"/>
                <a:ext cx="39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Hong Kong</a:t>
                </a:r>
                <a:endParaRPr lang="en-US" sz="1000">
                  <a:solidFill>
                    <a:srgbClr val="000000"/>
                  </a:solidFill>
                </a:endParaRPr>
              </a:p>
            </p:txBody>
          </p:sp>
          <p:sp>
            <p:nvSpPr>
              <p:cNvPr id="8232" name="Rectangle 10"/>
              <p:cNvSpPr>
                <a:spLocks noChangeArrowheads="1"/>
              </p:cNvSpPr>
              <p:nvPr/>
            </p:nvSpPr>
            <p:spPr bwMode="auto">
              <a:xfrm>
                <a:off x="2387" y="2414"/>
                <a:ext cx="29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Panama</a:t>
                </a:r>
                <a:endParaRPr lang="en-US" sz="1000">
                  <a:solidFill>
                    <a:srgbClr val="000000"/>
                  </a:solidFill>
                </a:endParaRPr>
              </a:p>
            </p:txBody>
          </p:sp>
        </p:grpSp>
        <p:sp>
          <p:nvSpPr>
            <p:cNvPr id="8204" name="Rectangle 14"/>
            <p:cNvSpPr>
              <a:spLocks noChangeArrowheads="1"/>
            </p:cNvSpPr>
            <p:nvPr/>
          </p:nvSpPr>
          <p:spPr bwMode="auto">
            <a:xfrm>
              <a:off x="4604088" y="3396857"/>
              <a:ext cx="520677" cy="1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a:solidFill>
                    <a:srgbClr val="24211D"/>
                  </a:solidFill>
                </a:rPr>
                <a:t>Curacao</a:t>
              </a:r>
              <a:endParaRPr lang="en-US" sz="1000">
                <a:solidFill>
                  <a:srgbClr val="000000"/>
                </a:solidFill>
              </a:endParaRPr>
            </a:p>
          </p:txBody>
        </p:sp>
        <p:sp>
          <p:nvSpPr>
            <p:cNvPr id="8205" name="Oval 80"/>
            <p:cNvSpPr>
              <a:spLocks noChangeArrowheads="1"/>
            </p:cNvSpPr>
            <p:nvPr/>
          </p:nvSpPr>
          <p:spPr bwMode="auto">
            <a:xfrm>
              <a:off x="4451532" y="3408342"/>
              <a:ext cx="88208" cy="86953"/>
            </a:xfrm>
            <a:prstGeom prst="ellipse">
              <a:avLst/>
            </a:prstGeom>
            <a:solidFill>
              <a:srgbClr val="FF9900"/>
            </a:solidFill>
            <a:ln w="12700">
              <a:solidFill>
                <a:schemeClr val="bg1"/>
              </a:solidFill>
              <a:round/>
              <a:headEnd/>
              <a:tailEnd/>
            </a:ln>
            <a:effectLst>
              <a:outerShdw dist="28398" dir="1593903" algn="ctr" rotWithShape="0">
                <a:srgbClr val="003366"/>
              </a:outerShdw>
            </a:effectLst>
          </p:spPr>
          <p:txBody>
            <a:bodyPr/>
            <a:lstStyle/>
            <a:p>
              <a:pPr fontAlgn="base">
                <a:spcBef>
                  <a:spcPct val="0"/>
                </a:spcBef>
                <a:spcAft>
                  <a:spcPct val="0"/>
                </a:spcAft>
              </a:pPr>
              <a:endParaRPr lang="en-US">
                <a:solidFill>
                  <a:srgbClr val="000000"/>
                </a:solidFill>
              </a:endParaRPr>
            </a:p>
          </p:txBody>
        </p:sp>
      </p:grpSp>
      <p:sp>
        <p:nvSpPr>
          <p:cNvPr id="8195" name="Rectangle 3"/>
          <p:cNvSpPr txBox="1">
            <a:spLocks noChangeArrowheads="1"/>
          </p:cNvSpPr>
          <p:nvPr/>
        </p:nvSpPr>
        <p:spPr bwMode="auto">
          <a:xfrm>
            <a:off x="538163" y="1620838"/>
            <a:ext cx="2524125"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0188" indent="-2301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ts val="1200"/>
              </a:spcAft>
              <a:buClr>
                <a:srgbClr val="E96D1F"/>
              </a:buClr>
              <a:buFontTx/>
              <a:buChar char="•"/>
            </a:pPr>
            <a:r>
              <a:rPr lang="en-US" sz="1300">
                <a:solidFill>
                  <a:srgbClr val="4D4D4D"/>
                </a:solidFill>
              </a:rPr>
              <a:t>Leading global financial </a:t>
            </a:r>
            <a:br>
              <a:rPr lang="en-US" sz="1300">
                <a:solidFill>
                  <a:srgbClr val="4D4D4D"/>
                </a:solidFill>
              </a:rPr>
            </a:br>
            <a:r>
              <a:rPr lang="en-US" sz="1300">
                <a:solidFill>
                  <a:srgbClr val="4D4D4D"/>
                </a:solidFill>
              </a:rPr>
              <a:t>institution in Venezuela with over US$33 billion</a:t>
            </a:r>
            <a:r>
              <a:rPr lang="en-US" sz="1300" baseline="30000">
                <a:solidFill>
                  <a:srgbClr val="4D4D4D"/>
                </a:solidFill>
              </a:rPr>
              <a:t>1</a:t>
            </a:r>
            <a:r>
              <a:rPr lang="en-US" sz="1300">
                <a:solidFill>
                  <a:srgbClr val="4D4D4D"/>
                </a:solidFill>
              </a:rPr>
              <a:t> in assets and 87 years of experience</a:t>
            </a:r>
          </a:p>
          <a:p>
            <a:pPr fontAlgn="base">
              <a:spcBef>
                <a:spcPct val="0"/>
              </a:spcBef>
              <a:spcAft>
                <a:spcPts val="1200"/>
              </a:spcAft>
              <a:buClr>
                <a:srgbClr val="E96D1F"/>
              </a:buClr>
              <a:buFontTx/>
              <a:buChar char="•"/>
            </a:pPr>
            <a:r>
              <a:rPr lang="en-US" sz="1300">
                <a:solidFill>
                  <a:srgbClr val="4D4D4D"/>
                </a:solidFill>
              </a:rPr>
              <a:t>Serves more than 4 million customers</a:t>
            </a:r>
          </a:p>
          <a:p>
            <a:pPr fontAlgn="base">
              <a:spcBef>
                <a:spcPct val="0"/>
              </a:spcBef>
              <a:spcAft>
                <a:spcPts val="1200"/>
              </a:spcAft>
              <a:buClr>
                <a:srgbClr val="E96D1F"/>
              </a:buClr>
              <a:buFontTx/>
              <a:buChar char="•"/>
            </a:pPr>
            <a:r>
              <a:rPr lang="en-US" sz="1300">
                <a:solidFill>
                  <a:srgbClr val="4D4D4D"/>
                </a:solidFill>
              </a:rPr>
              <a:t>Presence in 11 countries in the Americas, Europe and Asia</a:t>
            </a:r>
          </a:p>
          <a:p>
            <a:pPr fontAlgn="base">
              <a:spcBef>
                <a:spcPct val="0"/>
              </a:spcBef>
              <a:spcAft>
                <a:spcPts val="1200"/>
              </a:spcAft>
              <a:buClr>
                <a:srgbClr val="E96D1F"/>
              </a:buClr>
              <a:buFontTx/>
              <a:buChar char="•"/>
            </a:pPr>
            <a:r>
              <a:rPr lang="en-US" sz="1300">
                <a:solidFill>
                  <a:srgbClr val="4D4D4D"/>
                </a:solidFill>
              </a:rPr>
              <a:t>Mercantil stock is listed on the Caracas Stock Exchange (MVZ.A and MVZ.B) and trades “over the counter” (OTC) in the United States (MSFZY and MSFJY) through an ADR program level 1.</a:t>
            </a:r>
          </a:p>
        </p:txBody>
      </p:sp>
      <p:sp>
        <p:nvSpPr>
          <p:cNvPr id="8196" name="Rectangle 7168"/>
          <p:cNvSpPr>
            <a:spLocks noChangeArrowheads="1"/>
          </p:cNvSpPr>
          <p:nvPr/>
        </p:nvSpPr>
        <p:spPr bwMode="auto">
          <a:xfrm>
            <a:off x="452438" y="5478463"/>
            <a:ext cx="359886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Clr>
                <a:srgbClr val="E96D1F"/>
              </a:buClr>
            </a:pPr>
            <a:r>
              <a:rPr lang="en-US" sz="700" baseline="30000">
                <a:solidFill>
                  <a:srgbClr val="4D4D4D"/>
                </a:solidFill>
              </a:rPr>
              <a:t>1</a:t>
            </a:r>
            <a:r>
              <a:rPr lang="en-US" sz="700">
                <a:solidFill>
                  <a:srgbClr val="4D4D4D"/>
                </a:solidFill>
              </a:rPr>
              <a:t> December 31, 2012; presented in accordance with the standards of the </a:t>
            </a:r>
            <a:r>
              <a:rPr lang="en-US" sz="700">
                <a:solidFill>
                  <a:srgbClr val="4D4D4D"/>
                </a:solidFill>
                <a:latin typeface="ArialMT"/>
              </a:rPr>
              <a:t>Venezuelan National Securities Superintendency (SNV) and </a:t>
            </a:r>
            <a:r>
              <a:rPr lang="en-US" sz="700">
                <a:solidFill>
                  <a:srgbClr val="4D4D4D"/>
                </a:solidFill>
              </a:rPr>
              <a:t>converted at the average exchange rate of Bs. 4.2893/1US$. There is an Exchange control in place in Venezuela since February  2003. On February 8, 2013, Venezuela announced the devaluation of the controlled exchange rate from Bs. 4.2893/US$ to 6.2842/US$.</a:t>
            </a:r>
          </a:p>
        </p:txBody>
      </p:sp>
      <p:sp>
        <p:nvSpPr>
          <p:cNvPr id="8197" name="Rectangle 2"/>
          <p:cNvSpPr txBox="1">
            <a:spLocks noChangeArrowheads="1"/>
          </p:cNvSpPr>
          <p:nvPr/>
        </p:nvSpPr>
        <p:spPr bwMode="auto">
          <a:xfrm>
            <a:off x="369888" y="612775"/>
            <a:ext cx="83391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00"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US" sz="2400" b="1">
                <a:solidFill>
                  <a:srgbClr val="E96D1F"/>
                </a:solidFill>
              </a:rPr>
              <a:t>About our Parent Company</a:t>
            </a:r>
            <a:br>
              <a:rPr lang="en-US" sz="2400" b="1">
                <a:solidFill>
                  <a:srgbClr val="E96D1F"/>
                </a:solidFill>
              </a:rPr>
            </a:br>
            <a:r>
              <a:rPr lang="en-US" sz="2000">
                <a:solidFill>
                  <a:srgbClr val="005CAB"/>
                </a:solidFill>
              </a:rPr>
              <a:t>Mercantil Servicios Financieros (Mercantil)</a:t>
            </a:r>
          </a:p>
        </p:txBody>
      </p:sp>
      <p:grpSp>
        <p:nvGrpSpPr>
          <p:cNvPr id="8198" name="Group 36"/>
          <p:cNvGrpSpPr>
            <a:grpSpLocks/>
          </p:cNvGrpSpPr>
          <p:nvPr/>
        </p:nvGrpSpPr>
        <p:grpSpPr bwMode="auto">
          <a:xfrm>
            <a:off x="7219950" y="217488"/>
            <a:ext cx="1657350" cy="469900"/>
            <a:chOff x="4210050" y="781050"/>
            <a:chExt cx="1657350" cy="469900"/>
          </a:xfrm>
        </p:grpSpPr>
        <p:sp>
          <p:nvSpPr>
            <p:cNvPr id="38" name="Rectangle 37"/>
            <p:cNvSpPr/>
            <p:nvPr/>
          </p:nvSpPr>
          <p:spPr>
            <a:xfrm>
              <a:off x="4210050" y="781050"/>
              <a:ext cx="1657350" cy="45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8201" name="Picture 2" descr="MC_texto"/>
            <p:cNvPicPr>
              <a:picLocks noChangeAspect="1" noChangeArrowheads="1"/>
            </p:cNvPicPr>
            <p:nvPr/>
          </p:nvPicPr>
          <p:blipFill>
            <a:blip r:embed="rId4">
              <a:extLst>
                <a:ext uri="{28A0092B-C50C-407E-A947-70E740481C1C}">
                  <a14:useLocalDpi xmlns:a14="http://schemas.microsoft.com/office/drawing/2010/main" val="0"/>
                </a:ext>
              </a:extLst>
            </a:blip>
            <a:srcRect l="78973" r="3137" b="93530"/>
            <a:stretch>
              <a:fillRect/>
            </a:stretch>
          </p:blipFill>
          <p:spPr bwMode="auto">
            <a:xfrm>
              <a:off x="4216400" y="824464"/>
              <a:ext cx="1638300" cy="42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4489450" y="1098550"/>
              <a:ext cx="895350" cy="14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sp>
        <p:nvSpPr>
          <p:cNvPr id="8199"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1625D93-CCB4-4FCA-B627-D90364E72A44}" type="slidenum">
              <a:rPr lang="en-US" sz="800" smtClean="0">
                <a:solidFill>
                  <a:srgbClr val="FFFFFF"/>
                </a:solidFill>
              </a:rPr>
              <a:pPr/>
              <a:t>7</a:t>
            </a:fld>
            <a:endParaRPr lang="en-US" sz="800" smtClean="0">
              <a:solidFill>
                <a:srgbClr val="FFFFFF"/>
              </a:solidFill>
            </a:endParaRPr>
          </a:p>
        </p:txBody>
      </p:sp>
    </p:spTree>
    <p:extLst>
      <p:ext uri="{BB962C8B-B14F-4D97-AF65-F5344CB8AC3E}">
        <p14:creationId xmlns:p14="http://schemas.microsoft.com/office/powerpoint/2010/main" val="881510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60400" y="1406525"/>
            <a:ext cx="3556000" cy="4497388"/>
          </a:xfrm>
        </p:spPr>
        <p:txBody>
          <a:bodyPr/>
          <a:lstStyle/>
          <a:p>
            <a:pPr eaLnBrk="1" hangingPunct="1">
              <a:spcAft>
                <a:spcPts val="300"/>
              </a:spcAft>
              <a:buFontTx/>
              <a:buNone/>
              <a:defRPr/>
            </a:pPr>
            <a:r>
              <a:rPr lang="en-US" sz="1600" dirty="0" smtClean="0">
                <a:solidFill>
                  <a:srgbClr val="005CAB"/>
                </a:solidFill>
              </a:rPr>
              <a:t>Deposit Accounts</a:t>
            </a:r>
          </a:p>
          <a:p>
            <a:pPr indent="-233363" eaLnBrk="1" hangingPunct="1">
              <a:spcAft>
                <a:spcPts val="300"/>
              </a:spcAft>
              <a:defRPr/>
            </a:pPr>
            <a:r>
              <a:rPr lang="en-US" sz="1400" dirty="0" smtClean="0"/>
              <a:t>Checking &amp; Savings</a:t>
            </a:r>
          </a:p>
          <a:p>
            <a:pPr indent="-233363" eaLnBrk="1" hangingPunct="1">
              <a:spcAft>
                <a:spcPts val="300"/>
              </a:spcAft>
              <a:defRPr/>
            </a:pPr>
            <a:r>
              <a:rPr lang="en-US" sz="1400" dirty="0" smtClean="0"/>
              <a:t>Money Market</a:t>
            </a:r>
          </a:p>
          <a:p>
            <a:pPr indent="-233363" eaLnBrk="1" hangingPunct="1">
              <a:spcAft>
                <a:spcPts val="300"/>
              </a:spcAft>
              <a:defRPr/>
            </a:pPr>
            <a:r>
              <a:rPr lang="en-US" sz="1400" dirty="0" smtClean="0"/>
              <a:t>Certificates of Deposit</a:t>
            </a:r>
          </a:p>
          <a:p>
            <a:pPr>
              <a:spcAft>
                <a:spcPts val="300"/>
              </a:spcAft>
              <a:defRPr/>
            </a:pPr>
            <a:r>
              <a:rPr lang="en-US" sz="1400" dirty="0"/>
              <a:t>Retirement Accounts</a:t>
            </a:r>
            <a:br>
              <a:rPr lang="en-US" sz="1400" dirty="0"/>
            </a:br>
            <a:endParaRPr lang="en-US" sz="1400" dirty="0"/>
          </a:p>
          <a:p>
            <a:pPr>
              <a:spcAft>
                <a:spcPts val="300"/>
              </a:spcAft>
              <a:buFontTx/>
              <a:buNone/>
              <a:defRPr/>
            </a:pPr>
            <a:r>
              <a:rPr lang="en-US" sz="1600" dirty="0">
                <a:solidFill>
                  <a:srgbClr val="005CAB"/>
                </a:solidFill>
              </a:rPr>
              <a:t>Lending</a:t>
            </a:r>
          </a:p>
          <a:p>
            <a:pPr>
              <a:spcAft>
                <a:spcPts val="300"/>
              </a:spcAft>
              <a:defRPr/>
            </a:pPr>
            <a:r>
              <a:rPr lang="en-US" sz="1400" dirty="0" smtClean="0"/>
              <a:t>Personal Loans</a:t>
            </a:r>
          </a:p>
          <a:p>
            <a:pPr>
              <a:spcAft>
                <a:spcPts val="300"/>
              </a:spcAft>
              <a:defRPr/>
            </a:pPr>
            <a:r>
              <a:rPr lang="en-US" sz="1400" dirty="0" smtClean="0"/>
              <a:t>Residential Loans &amp; Home Equity</a:t>
            </a:r>
          </a:p>
          <a:p>
            <a:pPr>
              <a:spcAft>
                <a:spcPts val="300"/>
              </a:spcAft>
              <a:defRPr/>
            </a:pPr>
            <a:r>
              <a:rPr lang="en-US" sz="1400" dirty="0" smtClean="0"/>
              <a:t>Auto &amp; Boat Loans</a:t>
            </a:r>
            <a:r>
              <a:rPr lang="en-US" sz="1400" dirty="0"/>
              <a:t/>
            </a:r>
            <a:br>
              <a:rPr lang="en-US" sz="1400" dirty="0"/>
            </a:br>
            <a:endParaRPr lang="en-US" sz="1400" dirty="0" smtClean="0"/>
          </a:p>
          <a:p>
            <a:pPr>
              <a:spcAft>
                <a:spcPts val="300"/>
              </a:spcAft>
              <a:buFontTx/>
              <a:buNone/>
              <a:defRPr/>
            </a:pPr>
            <a:r>
              <a:rPr lang="en-US" sz="1600" dirty="0" smtClean="0">
                <a:solidFill>
                  <a:srgbClr val="005CAB"/>
                </a:solidFill>
              </a:rPr>
              <a:t>Services</a:t>
            </a:r>
          </a:p>
          <a:p>
            <a:pPr>
              <a:spcAft>
                <a:spcPts val="300"/>
              </a:spcAft>
              <a:defRPr/>
            </a:pPr>
            <a:r>
              <a:rPr lang="en-US" sz="1400" dirty="0" smtClean="0"/>
              <a:t>Online Banking &amp; Bill Pay</a:t>
            </a:r>
          </a:p>
          <a:p>
            <a:pPr>
              <a:spcAft>
                <a:spcPts val="300"/>
              </a:spcAft>
              <a:defRPr/>
            </a:pPr>
            <a:r>
              <a:rPr lang="en-US" sz="1400" dirty="0" smtClean="0"/>
              <a:t>Online Wire Transfers</a:t>
            </a:r>
          </a:p>
          <a:p>
            <a:pPr>
              <a:spcAft>
                <a:spcPts val="300"/>
              </a:spcAft>
              <a:defRPr/>
            </a:pPr>
            <a:r>
              <a:rPr lang="en-US" sz="1400" dirty="0" smtClean="0"/>
              <a:t>Visa</a:t>
            </a:r>
            <a:r>
              <a:rPr lang="en-US" sz="1400" baseline="30000" dirty="0" smtClean="0"/>
              <a:t>®</a:t>
            </a:r>
            <a:r>
              <a:rPr lang="en-US" sz="1400" dirty="0" smtClean="0"/>
              <a:t> Debit Cards &amp; Rewards</a:t>
            </a:r>
            <a:endParaRPr lang="en-US" sz="1400" dirty="0"/>
          </a:p>
        </p:txBody>
      </p:sp>
      <p:sp>
        <p:nvSpPr>
          <p:cNvPr id="9219"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D6E2C2-3129-4952-A9EC-B0AB6FBC2AF8}" type="slidenum">
              <a:rPr lang="en-US" sz="800" smtClean="0">
                <a:solidFill>
                  <a:srgbClr val="FFFFFF"/>
                </a:solidFill>
              </a:rPr>
              <a:pPr/>
              <a:t>8</a:t>
            </a:fld>
            <a:endParaRPr lang="en-US" sz="800" smtClean="0">
              <a:solidFill>
                <a:srgbClr val="FFFFFF"/>
              </a:solidFill>
            </a:endParaRPr>
          </a:p>
        </p:txBody>
      </p:sp>
      <p:sp>
        <p:nvSpPr>
          <p:cNvPr id="9220" name="TextBox 1"/>
          <p:cNvSpPr txBox="1">
            <a:spLocks noChangeArrowheads="1"/>
          </p:cNvSpPr>
          <p:nvPr/>
        </p:nvSpPr>
        <p:spPr bwMode="auto">
          <a:xfrm>
            <a:off x="571500" y="935038"/>
            <a:ext cx="185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srgbClr val="E96D1F"/>
                </a:solidFill>
              </a:rPr>
              <a:t>Personal</a:t>
            </a:r>
          </a:p>
        </p:txBody>
      </p:sp>
      <p:sp>
        <p:nvSpPr>
          <p:cNvPr id="9221" name="TextBox 5"/>
          <p:cNvSpPr txBox="1">
            <a:spLocks noChangeArrowheads="1"/>
          </p:cNvSpPr>
          <p:nvPr/>
        </p:nvSpPr>
        <p:spPr bwMode="auto">
          <a:xfrm>
            <a:off x="4776788" y="935038"/>
            <a:ext cx="237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srgbClr val="E96D1F"/>
                </a:solidFill>
              </a:rPr>
              <a:t>Commercial</a:t>
            </a:r>
          </a:p>
        </p:txBody>
      </p:sp>
      <p:sp>
        <p:nvSpPr>
          <p:cNvPr id="7" name="Rectangle 3"/>
          <p:cNvSpPr txBox="1">
            <a:spLocks noChangeArrowheads="1"/>
          </p:cNvSpPr>
          <p:nvPr/>
        </p:nvSpPr>
        <p:spPr bwMode="auto">
          <a:xfrm>
            <a:off x="4878388" y="1406525"/>
            <a:ext cx="35560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4950" indent="-234950" algn="l" rtl="0" eaLnBrk="0" fontAlgn="base" hangingPunct="0">
              <a:spcBef>
                <a:spcPct val="0"/>
              </a:spcBef>
              <a:spcAft>
                <a:spcPct val="40000"/>
              </a:spcAft>
              <a:buClr>
                <a:schemeClr val="tx2"/>
              </a:buClr>
              <a:buChar char="•"/>
              <a:defRPr>
                <a:solidFill>
                  <a:srgbClr val="4D4D4D"/>
                </a:solidFill>
                <a:latin typeface="+mn-lt"/>
                <a:ea typeface="+mn-ea"/>
                <a:cs typeface="+mn-cs"/>
              </a:defRPr>
            </a:lvl1pPr>
            <a:lvl2pPr marL="574675" indent="-225425" algn="l" rtl="0" eaLnBrk="0" fontAlgn="base" hangingPunct="0">
              <a:spcBef>
                <a:spcPct val="0"/>
              </a:spcBef>
              <a:spcAft>
                <a:spcPct val="40000"/>
              </a:spcAft>
              <a:buClr>
                <a:schemeClr val="tx2"/>
              </a:buClr>
              <a:buFont typeface="Arial" pitchFamily="34" charset="0"/>
              <a:buChar char="&gt;"/>
              <a:defRPr>
                <a:solidFill>
                  <a:srgbClr val="4D4D4D"/>
                </a:solidFill>
                <a:latin typeface="+mn-lt"/>
              </a:defRPr>
            </a:lvl2pPr>
            <a:lvl3pPr marL="1030288" indent="-231775" algn="l" rtl="0" eaLnBrk="0" fontAlgn="base" hangingPunct="0">
              <a:lnSpc>
                <a:spcPts val="1800"/>
              </a:lnSpc>
              <a:spcBef>
                <a:spcPts val="400"/>
              </a:spcBef>
              <a:spcAft>
                <a:spcPct val="0"/>
              </a:spcAft>
              <a:buClr>
                <a:schemeClr val="tx2"/>
              </a:buClr>
              <a:buFont typeface="Arial" pitchFamily="34" charset="0"/>
              <a:buChar char="−"/>
              <a:defRPr>
                <a:solidFill>
                  <a:srgbClr val="4D4D4D"/>
                </a:solidFill>
                <a:latin typeface="+mn-lt"/>
              </a:defRPr>
            </a:lvl3pPr>
            <a:lvl4pPr marL="1581150" indent="-180975" algn="l" rtl="0" eaLnBrk="0" fontAlgn="base" hangingPunct="0">
              <a:spcBef>
                <a:spcPct val="20000"/>
              </a:spcBef>
              <a:spcAft>
                <a:spcPct val="0"/>
              </a:spcAft>
              <a:buClr>
                <a:schemeClr val="tx2"/>
              </a:buClr>
              <a:buChar char="•"/>
              <a:defRPr sz="1500">
                <a:solidFill>
                  <a:srgbClr val="4D4D4D"/>
                </a:solidFill>
                <a:latin typeface="+mn-lt"/>
              </a:defRPr>
            </a:lvl4pPr>
            <a:lvl5pPr marL="1878013" indent="-182563" algn="l" rtl="0" eaLnBrk="0" fontAlgn="base" hangingPunct="0">
              <a:spcBef>
                <a:spcPct val="20000"/>
              </a:spcBef>
              <a:spcAft>
                <a:spcPct val="0"/>
              </a:spcAft>
              <a:buClr>
                <a:schemeClr val="accent1"/>
              </a:buClr>
              <a:buFont typeface="Arial" pitchFamily="34" charset="0"/>
              <a:buChar char="-"/>
              <a:defRPr sz="1500">
                <a:solidFill>
                  <a:srgbClr val="4D4D4D"/>
                </a:solidFill>
                <a:latin typeface="+mn-lt"/>
              </a:defRPr>
            </a:lvl5pPr>
            <a:lvl6pPr marL="1357313" indent="-182563" algn="l" rtl="0" fontAlgn="base">
              <a:spcBef>
                <a:spcPct val="20000"/>
              </a:spcBef>
              <a:spcAft>
                <a:spcPct val="0"/>
              </a:spcAft>
              <a:buClr>
                <a:schemeClr val="accent1"/>
              </a:buClr>
              <a:buFont typeface="Arial" charset="0"/>
              <a:buChar char="-"/>
              <a:defRPr sz="1500">
                <a:solidFill>
                  <a:srgbClr val="4D4D4D"/>
                </a:solidFill>
                <a:latin typeface="+mn-lt"/>
              </a:defRPr>
            </a:lvl6pPr>
            <a:lvl7pPr marL="1814513" indent="-182563" algn="l" rtl="0" fontAlgn="base">
              <a:spcBef>
                <a:spcPct val="20000"/>
              </a:spcBef>
              <a:spcAft>
                <a:spcPct val="0"/>
              </a:spcAft>
              <a:buClr>
                <a:schemeClr val="accent1"/>
              </a:buClr>
              <a:buFont typeface="Arial" charset="0"/>
              <a:buChar char="-"/>
              <a:defRPr sz="1500">
                <a:solidFill>
                  <a:srgbClr val="4D4D4D"/>
                </a:solidFill>
                <a:latin typeface="+mn-lt"/>
              </a:defRPr>
            </a:lvl7pPr>
            <a:lvl8pPr marL="2271713" indent="-182563" algn="l" rtl="0" fontAlgn="base">
              <a:spcBef>
                <a:spcPct val="20000"/>
              </a:spcBef>
              <a:spcAft>
                <a:spcPct val="0"/>
              </a:spcAft>
              <a:buClr>
                <a:schemeClr val="accent1"/>
              </a:buClr>
              <a:buFont typeface="Arial" charset="0"/>
              <a:buChar char="-"/>
              <a:defRPr sz="1500">
                <a:solidFill>
                  <a:srgbClr val="4D4D4D"/>
                </a:solidFill>
                <a:latin typeface="+mn-lt"/>
              </a:defRPr>
            </a:lvl8pPr>
            <a:lvl9pPr marL="2728913" indent="-182563" algn="l" rtl="0" fontAlgn="base">
              <a:spcBef>
                <a:spcPct val="20000"/>
              </a:spcBef>
              <a:spcAft>
                <a:spcPct val="0"/>
              </a:spcAft>
              <a:buClr>
                <a:schemeClr val="accent1"/>
              </a:buClr>
              <a:buFont typeface="Arial" charset="0"/>
              <a:buChar char="-"/>
              <a:defRPr sz="1500">
                <a:solidFill>
                  <a:srgbClr val="4D4D4D"/>
                </a:solidFill>
                <a:latin typeface="+mn-lt"/>
              </a:defRPr>
            </a:lvl9pPr>
          </a:lstStyle>
          <a:p>
            <a:pPr eaLnBrk="1" hangingPunct="1">
              <a:spcAft>
                <a:spcPts val="300"/>
              </a:spcAft>
              <a:buClr>
                <a:srgbClr val="E96D1F"/>
              </a:buClr>
              <a:buFontTx/>
              <a:buNone/>
              <a:defRPr/>
            </a:pPr>
            <a:r>
              <a:rPr lang="en-US" sz="1600" dirty="0" smtClean="0">
                <a:solidFill>
                  <a:srgbClr val="005CAB"/>
                </a:solidFill>
              </a:rPr>
              <a:t>Lending</a:t>
            </a:r>
          </a:p>
          <a:p>
            <a:pPr indent="-233363" eaLnBrk="1" hangingPunct="1">
              <a:spcAft>
                <a:spcPts val="300"/>
              </a:spcAft>
              <a:buClr>
                <a:srgbClr val="E96D1F"/>
              </a:buClr>
              <a:defRPr/>
            </a:pPr>
            <a:r>
              <a:rPr lang="en-US" sz="1400" dirty="0" smtClean="0"/>
              <a:t>Lines of Credit</a:t>
            </a:r>
          </a:p>
          <a:p>
            <a:pPr indent="-233363" eaLnBrk="1" hangingPunct="1">
              <a:spcAft>
                <a:spcPts val="300"/>
              </a:spcAft>
              <a:buClr>
                <a:srgbClr val="E96D1F"/>
              </a:buClr>
              <a:defRPr/>
            </a:pPr>
            <a:r>
              <a:rPr lang="en-US" sz="1400" dirty="0" smtClean="0"/>
              <a:t>Term Loans</a:t>
            </a:r>
          </a:p>
          <a:p>
            <a:pPr indent="-233363" eaLnBrk="1" hangingPunct="1">
              <a:spcAft>
                <a:spcPts val="300"/>
              </a:spcAft>
              <a:buClr>
                <a:srgbClr val="E96D1F"/>
              </a:buClr>
              <a:defRPr/>
            </a:pPr>
            <a:r>
              <a:rPr lang="en-US" sz="1400" dirty="0" smtClean="0"/>
              <a:t>Commercial Real Estate Mortgages</a:t>
            </a:r>
          </a:p>
          <a:p>
            <a:pPr indent="-233363" eaLnBrk="1" hangingPunct="1">
              <a:spcAft>
                <a:spcPts val="300"/>
              </a:spcAft>
              <a:buClr>
                <a:srgbClr val="E96D1F"/>
              </a:buClr>
              <a:defRPr/>
            </a:pPr>
            <a:r>
              <a:rPr lang="en-US" sz="1400" dirty="0" smtClean="0"/>
              <a:t>Account Receivable Financing</a:t>
            </a:r>
          </a:p>
          <a:p>
            <a:pPr indent="-233363" eaLnBrk="1" hangingPunct="1">
              <a:spcAft>
                <a:spcPts val="300"/>
              </a:spcAft>
              <a:buClr>
                <a:srgbClr val="E96D1F"/>
              </a:buClr>
              <a:defRPr/>
            </a:pPr>
            <a:r>
              <a:rPr lang="en-US" sz="1400" dirty="0" smtClean="0"/>
              <a:t>Participations &amp; Syndications</a:t>
            </a:r>
          </a:p>
          <a:p>
            <a:pPr indent="-233363" eaLnBrk="1" hangingPunct="1">
              <a:spcAft>
                <a:spcPts val="300"/>
              </a:spcAft>
              <a:buClr>
                <a:srgbClr val="E96D1F"/>
              </a:buClr>
              <a:defRPr/>
            </a:pPr>
            <a:r>
              <a:rPr lang="en-US" sz="1400" dirty="0" smtClean="0"/>
              <a:t>SBA &amp; Ex-</a:t>
            </a:r>
            <a:r>
              <a:rPr lang="en-US" sz="1400" dirty="0" err="1" smtClean="0"/>
              <a:t>Im</a:t>
            </a:r>
            <a:r>
              <a:rPr lang="en-US" sz="1400" dirty="0" smtClean="0"/>
              <a:t> Bank Loans</a:t>
            </a:r>
            <a:br>
              <a:rPr lang="en-US" sz="1400" dirty="0" smtClean="0"/>
            </a:br>
            <a:endParaRPr lang="en-US" sz="1400" dirty="0" smtClean="0"/>
          </a:p>
          <a:p>
            <a:pPr>
              <a:spcAft>
                <a:spcPts val="300"/>
              </a:spcAft>
              <a:buClr>
                <a:srgbClr val="E96D1F"/>
              </a:buClr>
              <a:buFontTx/>
              <a:buNone/>
              <a:defRPr/>
            </a:pPr>
            <a:r>
              <a:rPr lang="en-US" sz="1600" dirty="0" smtClean="0">
                <a:solidFill>
                  <a:srgbClr val="0070C0"/>
                </a:solidFill>
              </a:rPr>
              <a:t>Cash Management</a:t>
            </a:r>
          </a:p>
          <a:p>
            <a:pPr>
              <a:spcAft>
                <a:spcPts val="300"/>
              </a:spcAft>
              <a:buClr>
                <a:srgbClr val="E96D1F"/>
              </a:buClr>
              <a:defRPr/>
            </a:pPr>
            <a:r>
              <a:rPr lang="en-US" sz="1400" dirty="0" smtClean="0"/>
              <a:t>Business Online Banking</a:t>
            </a:r>
          </a:p>
          <a:p>
            <a:pPr>
              <a:spcAft>
                <a:spcPts val="300"/>
              </a:spcAft>
              <a:buClr>
                <a:srgbClr val="E96D1F"/>
              </a:buClr>
              <a:defRPr/>
            </a:pPr>
            <a:r>
              <a:rPr lang="en-US" sz="1400" dirty="0" smtClean="0"/>
              <a:t>Depository Accounts</a:t>
            </a:r>
          </a:p>
          <a:p>
            <a:pPr>
              <a:spcAft>
                <a:spcPts val="300"/>
              </a:spcAft>
              <a:buClr>
                <a:srgbClr val="E96D1F"/>
              </a:buClr>
              <a:defRPr/>
            </a:pPr>
            <a:r>
              <a:rPr lang="en-US" sz="1400" dirty="0" smtClean="0"/>
              <a:t>Remote Deposit</a:t>
            </a:r>
          </a:p>
          <a:p>
            <a:pPr>
              <a:spcAft>
                <a:spcPts val="300"/>
              </a:spcAft>
              <a:buClr>
                <a:srgbClr val="E96D1F"/>
              </a:buClr>
              <a:defRPr/>
            </a:pPr>
            <a:r>
              <a:rPr lang="en-US" sz="1400" dirty="0"/>
              <a:t>Lockbox</a:t>
            </a:r>
          </a:p>
          <a:p>
            <a:pPr>
              <a:spcAft>
                <a:spcPts val="300"/>
              </a:spcAft>
              <a:buClr>
                <a:srgbClr val="E96D1F"/>
              </a:buClr>
              <a:defRPr/>
            </a:pPr>
            <a:r>
              <a:rPr lang="en-US" sz="1400" dirty="0"/>
              <a:t>Visa® Business Debit Cards &amp; </a:t>
            </a:r>
            <a:r>
              <a:rPr lang="en-US" sz="1400" dirty="0" smtClean="0"/>
              <a:t>Rewards</a:t>
            </a:r>
            <a:br>
              <a:rPr lang="en-US" sz="1400" dirty="0" smtClean="0"/>
            </a:br>
            <a:endParaRPr lang="en-US" sz="1400" dirty="0"/>
          </a:p>
          <a:p>
            <a:pPr>
              <a:spcAft>
                <a:spcPts val="300"/>
              </a:spcAft>
              <a:buClr>
                <a:srgbClr val="E96D1F"/>
              </a:buClr>
              <a:buFontTx/>
              <a:buNone/>
              <a:defRPr/>
            </a:pPr>
            <a:r>
              <a:rPr lang="en-US" sz="1600" dirty="0" smtClean="0">
                <a:solidFill>
                  <a:srgbClr val="005CAB"/>
                </a:solidFill>
              </a:rPr>
              <a:t>Trade Finance Services</a:t>
            </a:r>
          </a:p>
          <a:p>
            <a:pPr>
              <a:spcAft>
                <a:spcPts val="300"/>
              </a:spcAft>
              <a:buClr>
                <a:srgbClr val="E96D1F"/>
              </a:buClr>
              <a:defRPr/>
            </a:pPr>
            <a:r>
              <a:rPr lang="en-US" sz="1400" dirty="0" smtClean="0"/>
              <a:t>Trade Services Online</a:t>
            </a:r>
          </a:p>
          <a:p>
            <a:pPr>
              <a:spcAft>
                <a:spcPts val="300"/>
              </a:spcAft>
              <a:buClr>
                <a:srgbClr val="E96D1F"/>
              </a:buClr>
              <a:defRPr/>
            </a:pPr>
            <a:r>
              <a:rPr lang="en-US" sz="1400" dirty="0" smtClean="0"/>
              <a:t>Mercantil Trade Asia Ltd. (Hong Kong)</a:t>
            </a:r>
            <a:endParaRPr lang="en-US" sz="1400" dirty="0"/>
          </a:p>
        </p:txBody>
      </p:sp>
      <p:cxnSp>
        <p:nvCxnSpPr>
          <p:cNvPr id="8" name="Straight Connector 7"/>
          <p:cNvCxnSpPr/>
          <p:nvPr/>
        </p:nvCxnSpPr>
        <p:spPr>
          <a:xfrm flipV="1">
            <a:off x="4313238" y="1225550"/>
            <a:ext cx="0" cy="449580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9224" name="Rectangle 2"/>
          <p:cNvSpPr txBox="1">
            <a:spLocks noChangeArrowheads="1"/>
          </p:cNvSpPr>
          <p:nvPr/>
        </p:nvSpPr>
        <p:spPr bwMode="auto">
          <a:xfrm>
            <a:off x="144463" y="250825"/>
            <a:ext cx="51133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00"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 typeface="Wingdings" pitchFamily="2" charset="2"/>
              <a:buNone/>
            </a:pPr>
            <a:r>
              <a:rPr lang="en-US" sz="2400" b="1">
                <a:solidFill>
                  <a:srgbClr val="E96D1F"/>
                </a:solidFill>
              </a:rPr>
              <a:t>Products &amp; Services</a:t>
            </a:r>
            <a:endParaRPr lang="en-US" sz="2000">
              <a:solidFill>
                <a:srgbClr val="005CAB"/>
              </a:solidFill>
            </a:endParaRPr>
          </a:p>
        </p:txBody>
      </p:sp>
    </p:spTree>
    <p:extLst>
      <p:ext uri="{BB962C8B-B14F-4D97-AF65-F5344CB8AC3E}">
        <p14:creationId xmlns:p14="http://schemas.microsoft.com/office/powerpoint/2010/main" val="379852634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04863"/>
            <a:ext cx="91440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2063750" y="2782888"/>
            <a:ext cx="6454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ts val="600"/>
              </a:spcAft>
            </a:pPr>
            <a:r>
              <a:rPr lang="en-US" sz="2200">
                <a:solidFill>
                  <a:srgbClr val="FFFFFF"/>
                </a:solidFill>
              </a:rPr>
              <a:t>Security Overview</a:t>
            </a:r>
          </a:p>
        </p:txBody>
      </p:sp>
      <p:sp>
        <p:nvSpPr>
          <p:cNvPr id="10244"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9545DA6-6DE9-48A2-B9BF-EA75A188FCBD}" type="slidenum">
              <a:rPr lang="en-US" sz="800" smtClean="0">
                <a:solidFill>
                  <a:srgbClr val="FFFFFF"/>
                </a:solidFill>
              </a:rPr>
              <a:pPr/>
              <a:t>9</a:t>
            </a:fld>
            <a:endParaRPr lang="en-US" sz="800" smtClean="0">
              <a:solidFill>
                <a:srgbClr val="FFFFFF"/>
              </a:solidFill>
            </a:endParaRPr>
          </a:p>
        </p:txBody>
      </p:sp>
    </p:spTree>
    <p:extLst>
      <p:ext uri="{BB962C8B-B14F-4D97-AF65-F5344CB8AC3E}">
        <p14:creationId xmlns:p14="http://schemas.microsoft.com/office/powerpoint/2010/main" val="30410256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C_plantilla">
  <a:themeElements>
    <a:clrScheme name="">
      <a:dk1>
        <a:srgbClr val="000000"/>
      </a:dk1>
      <a:lt1>
        <a:srgbClr val="FFFFFF"/>
      </a:lt1>
      <a:dk2>
        <a:srgbClr val="E96D1F"/>
      </a:dk2>
      <a:lt2>
        <a:srgbClr val="D6D6D6"/>
      </a:lt2>
      <a:accent1>
        <a:srgbClr val="95A0A9"/>
      </a:accent1>
      <a:accent2>
        <a:srgbClr val="005CAB"/>
      </a:accent2>
      <a:accent3>
        <a:srgbClr val="FFFFFF"/>
      </a:accent3>
      <a:accent4>
        <a:srgbClr val="000000"/>
      </a:accent4>
      <a:accent5>
        <a:srgbClr val="C8CDD1"/>
      </a:accent5>
      <a:accent6>
        <a:srgbClr val="00539B"/>
      </a:accent6>
      <a:hlink>
        <a:srgbClr val="FCB034"/>
      </a:hlink>
      <a:folHlink>
        <a:srgbClr val="8CC63F"/>
      </a:folHlink>
    </a:clrScheme>
    <a:fontScheme name="1_MC_plantil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C_plantill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C_plantill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C_plantill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C_plantill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C_plantill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C_plantill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C_plantill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MC_plantilla 8">
        <a:dk1>
          <a:srgbClr val="333333"/>
        </a:dk1>
        <a:lt1>
          <a:srgbClr val="FFFFFF"/>
        </a:lt1>
        <a:dk2>
          <a:srgbClr val="273777"/>
        </a:dk2>
        <a:lt2>
          <a:srgbClr val="D6D6D6"/>
        </a:lt2>
        <a:accent1>
          <a:srgbClr val="808080"/>
        </a:accent1>
        <a:accent2>
          <a:srgbClr val="00AAE9"/>
        </a:accent2>
        <a:accent3>
          <a:srgbClr val="FFFFFF"/>
        </a:accent3>
        <a:accent4>
          <a:srgbClr val="2A2A2A"/>
        </a:accent4>
        <a:accent5>
          <a:srgbClr val="C0C0C0"/>
        </a:accent5>
        <a:accent6>
          <a:srgbClr val="009AD3"/>
        </a:accent6>
        <a:hlink>
          <a:srgbClr val="808080"/>
        </a:hlink>
        <a:folHlink>
          <a:srgbClr val="FFA700"/>
        </a:folHlink>
      </a:clrScheme>
      <a:clrMap bg1="lt1" tx1="dk1" bg2="lt2" tx2="dk2" accent1="accent1" accent2="accent2" accent3="accent3" accent4="accent4" accent5="accent5" accent6="accent6" hlink="hlink" folHlink="folHlink"/>
    </a:extraClrScheme>
    <a:extraClrScheme>
      <a:clrScheme name="1_MC_plantilla 9">
        <a:dk1>
          <a:srgbClr val="333333"/>
        </a:dk1>
        <a:lt1>
          <a:srgbClr val="FFFFFF"/>
        </a:lt1>
        <a:dk2>
          <a:srgbClr val="273777"/>
        </a:dk2>
        <a:lt2>
          <a:srgbClr val="D6D6D6"/>
        </a:lt2>
        <a:accent1>
          <a:srgbClr val="808080"/>
        </a:accent1>
        <a:accent2>
          <a:srgbClr val="00AAE9"/>
        </a:accent2>
        <a:accent3>
          <a:srgbClr val="FFFFFF"/>
        </a:accent3>
        <a:accent4>
          <a:srgbClr val="2A2A2A"/>
        </a:accent4>
        <a:accent5>
          <a:srgbClr val="C0C0C0"/>
        </a:accent5>
        <a:accent6>
          <a:srgbClr val="009AD3"/>
        </a:accent6>
        <a:hlink>
          <a:srgbClr val="00853F"/>
        </a:hlink>
        <a:folHlink>
          <a:srgbClr val="F59F1A"/>
        </a:folHlink>
      </a:clrScheme>
      <a:clrMap bg1="lt1" tx1="dk1" bg2="lt2" tx2="dk2" accent1="accent1" accent2="accent2" accent3="accent3" accent4="accent4" accent5="accent5" accent6="accent6" hlink="hlink" folHlink="folHlink"/>
    </a:extraClrScheme>
    <a:extraClrScheme>
      <a:clrScheme name="1_MC_plantilla 10">
        <a:dk1>
          <a:srgbClr val="333333"/>
        </a:dk1>
        <a:lt1>
          <a:srgbClr val="FFFFFF"/>
        </a:lt1>
        <a:dk2>
          <a:srgbClr val="273777"/>
        </a:dk2>
        <a:lt2>
          <a:srgbClr val="D6D6D6"/>
        </a:lt2>
        <a:accent1>
          <a:srgbClr val="808080"/>
        </a:accent1>
        <a:accent2>
          <a:srgbClr val="00B7F8"/>
        </a:accent2>
        <a:accent3>
          <a:srgbClr val="FFFFFF"/>
        </a:accent3>
        <a:accent4>
          <a:srgbClr val="2A2A2A"/>
        </a:accent4>
        <a:accent5>
          <a:srgbClr val="C0C0C0"/>
        </a:accent5>
        <a:accent6>
          <a:srgbClr val="00A6E1"/>
        </a:accent6>
        <a:hlink>
          <a:srgbClr val="00853F"/>
        </a:hlink>
        <a:folHlink>
          <a:srgbClr val="F59F1A"/>
        </a:folHlink>
      </a:clrScheme>
      <a:clrMap bg1="lt1" tx1="dk1" bg2="lt2" tx2="dk2" accent1="accent1" accent2="accent2" accent3="accent3" accent4="accent4" accent5="accent5" accent6="accent6" hlink="hlink" folHlink="folHlink"/>
    </a:extraClrScheme>
    <a:extraClrScheme>
      <a:clrScheme name="1_MC_plantilla 11">
        <a:dk1>
          <a:srgbClr val="333333"/>
        </a:dk1>
        <a:lt1>
          <a:srgbClr val="FFFFFF"/>
        </a:lt1>
        <a:dk2>
          <a:srgbClr val="273777"/>
        </a:dk2>
        <a:lt2>
          <a:srgbClr val="D6D6D6"/>
        </a:lt2>
        <a:accent1>
          <a:srgbClr val="808080"/>
        </a:accent1>
        <a:accent2>
          <a:srgbClr val="1BC3FF"/>
        </a:accent2>
        <a:accent3>
          <a:srgbClr val="FFFFFF"/>
        </a:accent3>
        <a:accent4>
          <a:srgbClr val="2A2A2A"/>
        </a:accent4>
        <a:accent5>
          <a:srgbClr val="C0C0C0"/>
        </a:accent5>
        <a:accent6>
          <a:srgbClr val="17B0E7"/>
        </a:accent6>
        <a:hlink>
          <a:srgbClr val="00853F"/>
        </a:hlink>
        <a:folHlink>
          <a:srgbClr val="F59F1A"/>
        </a:folHlink>
      </a:clrScheme>
      <a:clrMap bg1="lt1" tx1="dk1" bg2="lt2" tx2="dk2" accent1="accent1" accent2="accent2" accent3="accent3" accent4="accent4" accent5="accent5" accent6="accent6" hlink="hlink" folHlink="folHlink"/>
    </a:extraClrScheme>
    <a:extraClrScheme>
      <a:clrScheme name="1_MC_plantilla 12">
        <a:dk1>
          <a:srgbClr val="333333"/>
        </a:dk1>
        <a:lt1>
          <a:srgbClr val="FFFFFF"/>
        </a:lt1>
        <a:dk2>
          <a:srgbClr val="273777"/>
        </a:dk2>
        <a:lt2>
          <a:srgbClr val="D6D6D6"/>
        </a:lt2>
        <a:accent1>
          <a:srgbClr val="808080"/>
        </a:accent1>
        <a:accent2>
          <a:srgbClr val="1BC3FF"/>
        </a:accent2>
        <a:accent3>
          <a:srgbClr val="FFFFFF"/>
        </a:accent3>
        <a:accent4>
          <a:srgbClr val="2A2A2A"/>
        </a:accent4>
        <a:accent5>
          <a:srgbClr val="C0C0C0"/>
        </a:accent5>
        <a:accent6>
          <a:srgbClr val="17B0E7"/>
        </a:accent6>
        <a:hlink>
          <a:srgbClr val="00853F"/>
        </a:hlink>
        <a:folHlink>
          <a:srgbClr val="EA950A"/>
        </a:folHlink>
      </a:clrScheme>
      <a:clrMap bg1="lt1" tx1="dk1" bg2="lt2" tx2="dk2" accent1="accent1" accent2="accent2" accent3="accent3" accent4="accent4" accent5="accent5" accent6="accent6" hlink="hlink" folHlink="folHlink"/>
    </a:extraClrScheme>
    <a:extraClrScheme>
      <a:clrScheme name="1_MC_plantilla 13">
        <a:dk1>
          <a:srgbClr val="333333"/>
        </a:dk1>
        <a:lt1>
          <a:srgbClr val="FFFFFF"/>
        </a:lt1>
        <a:dk2>
          <a:srgbClr val="273777"/>
        </a:dk2>
        <a:lt2>
          <a:srgbClr val="D6D6D6"/>
        </a:lt2>
        <a:accent1>
          <a:srgbClr val="808080"/>
        </a:accent1>
        <a:accent2>
          <a:srgbClr val="2DC8FF"/>
        </a:accent2>
        <a:accent3>
          <a:srgbClr val="FFFFFF"/>
        </a:accent3>
        <a:accent4>
          <a:srgbClr val="2A2A2A"/>
        </a:accent4>
        <a:accent5>
          <a:srgbClr val="C0C0C0"/>
        </a:accent5>
        <a:accent6>
          <a:srgbClr val="28B5E7"/>
        </a:accent6>
        <a:hlink>
          <a:srgbClr val="00853F"/>
        </a:hlink>
        <a:folHlink>
          <a:srgbClr val="EA950A"/>
        </a:folHlink>
      </a:clrScheme>
      <a:clrMap bg1="lt1" tx1="dk1" bg2="lt2" tx2="dk2" accent1="accent1" accent2="accent2" accent3="accent3" accent4="accent4" accent5="accent5" accent6="accent6" hlink="hlink" folHlink="folHlink"/>
    </a:extraClrScheme>
    <a:extraClrScheme>
      <a:clrScheme name="1_MC_plantilla 14">
        <a:dk1>
          <a:srgbClr val="333333"/>
        </a:dk1>
        <a:lt1>
          <a:srgbClr val="FFFFFF"/>
        </a:lt1>
        <a:dk2>
          <a:srgbClr val="273777"/>
        </a:dk2>
        <a:lt2>
          <a:srgbClr val="D6D6D6"/>
        </a:lt2>
        <a:accent1>
          <a:srgbClr val="808080"/>
        </a:accent1>
        <a:accent2>
          <a:srgbClr val="49CFFF"/>
        </a:accent2>
        <a:accent3>
          <a:srgbClr val="FFFFFF"/>
        </a:accent3>
        <a:accent4>
          <a:srgbClr val="2A2A2A"/>
        </a:accent4>
        <a:accent5>
          <a:srgbClr val="C0C0C0"/>
        </a:accent5>
        <a:accent6>
          <a:srgbClr val="41BBE7"/>
        </a:accent6>
        <a:hlink>
          <a:srgbClr val="00853F"/>
        </a:hlink>
        <a:folHlink>
          <a:srgbClr val="EA950A"/>
        </a:folHlink>
      </a:clrScheme>
      <a:clrMap bg1="lt1" tx1="dk1" bg2="lt2" tx2="dk2" accent1="accent1" accent2="accent2" accent3="accent3" accent4="accent4" accent5="accent5" accent6="accent6" hlink="hlink" folHlink="folHlink"/>
    </a:extraClrScheme>
    <a:extraClrScheme>
      <a:clrScheme name="1_MC_plantilla 15">
        <a:dk1>
          <a:srgbClr val="333333"/>
        </a:dk1>
        <a:lt1>
          <a:srgbClr val="FFFFFF"/>
        </a:lt1>
        <a:dk2>
          <a:srgbClr val="273777"/>
        </a:dk2>
        <a:lt2>
          <a:srgbClr val="D6D6D6"/>
        </a:lt2>
        <a:accent1>
          <a:srgbClr val="808080"/>
        </a:accent1>
        <a:accent2>
          <a:srgbClr val="00AAE9"/>
        </a:accent2>
        <a:accent3>
          <a:srgbClr val="FFFFFF"/>
        </a:accent3>
        <a:accent4>
          <a:srgbClr val="2A2A2A"/>
        </a:accent4>
        <a:accent5>
          <a:srgbClr val="C0C0C0"/>
        </a:accent5>
        <a:accent6>
          <a:srgbClr val="009AD3"/>
        </a:accent6>
        <a:hlink>
          <a:srgbClr val="FF5A00"/>
        </a:hlink>
        <a:folHlink>
          <a:srgbClr val="98CB00"/>
        </a:folHlink>
      </a:clrScheme>
      <a:clrMap bg1="lt1" tx1="dk1" bg2="lt2" tx2="dk2" accent1="accent1" accent2="accent2" accent3="accent3" accent4="accent4" accent5="accent5" accent6="accent6" hlink="hlink" folHlink="folHlink"/>
    </a:extraClrScheme>
    <a:extraClrScheme>
      <a:clrScheme name="1_MC_plantilla 16">
        <a:dk1>
          <a:srgbClr val="333333"/>
        </a:dk1>
        <a:lt1>
          <a:srgbClr val="FFFFFF"/>
        </a:lt1>
        <a:dk2>
          <a:srgbClr val="125BAA"/>
        </a:dk2>
        <a:lt2>
          <a:srgbClr val="D6D6D6"/>
        </a:lt2>
        <a:accent1>
          <a:srgbClr val="808080"/>
        </a:accent1>
        <a:accent2>
          <a:srgbClr val="00AAE9"/>
        </a:accent2>
        <a:accent3>
          <a:srgbClr val="FFFFFF"/>
        </a:accent3>
        <a:accent4>
          <a:srgbClr val="2A2A2A"/>
        </a:accent4>
        <a:accent5>
          <a:srgbClr val="C0C0C0"/>
        </a:accent5>
        <a:accent6>
          <a:srgbClr val="009AD3"/>
        </a:accent6>
        <a:hlink>
          <a:srgbClr val="FF5A00"/>
        </a:hlink>
        <a:folHlink>
          <a:srgbClr val="98CB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E96D1F"/>
        </a:dk2>
        <a:lt2>
          <a:srgbClr val="D6D6D6"/>
        </a:lt2>
        <a:accent1>
          <a:srgbClr val="808080"/>
        </a:accent1>
        <a:accent2>
          <a:srgbClr val="00C0B5"/>
        </a:accent2>
        <a:accent3>
          <a:srgbClr val="FFFFFF"/>
        </a:accent3>
        <a:accent4>
          <a:srgbClr val="2A2A2A"/>
        </a:accent4>
        <a:accent5>
          <a:srgbClr val="C0C0C0"/>
        </a:accent5>
        <a:accent6>
          <a:srgbClr val="00AEA4"/>
        </a:accent6>
        <a:hlink>
          <a:srgbClr val="FF5A00"/>
        </a:hlink>
        <a:folHlink>
          <a:srgbClr val="98CB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E96D1F"/>
        </a:dk2>
        <a:lt2>
          <a:srgbClr val="D6D6D6"/>
        </a:lt2>
        <a:accent1>
          <a:srgbClr val="95A0A9"/>
        </a:accent1>
        <a:accent2>
          <a:srgbClr val="005CAB"/>
        </a:accent2>
        <a:accent3>
          <a:srgbClr val="FFFFFF"/>
        </a:accent3>
        <a:accent4>
          <a:srgbClr val="000000"/>
        </a:accent4>
        <a:accent5>
          <a:srgbClr val="C8CDD1"/>
        </a:accent5>
        <a:accent6>
          <a:srgbClr val="00539B"/>
        </a:accent6>
        <a:hlink>
          <a:srgbClr val="FB8B1B"/>
        </a:hlink>
        <a:folHlink>
          <a:srgbClr val="8CC63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E96D1F"/>
        </a:dk2>
        <a:lt2>
          <a:srgbClr val="D6D6D6"/>
        </a:lt2>
        <a:accent1>
          <a:srgbClr val="95A0A9"/>
        </a:accent1>
        <a:accent2>
          <a:srgbClr val="005CAB"/>
        </a:accent2>
        <a:accent3>
          <a:srgbClr val="FFFFFF"/>
        </a:accent3>
        <a:accent4>
          <a:srgbClr val="000000"/>
        </a:accent4>
        <a:accent5>
          <a:srgbClr val="C8CDD1"/>
        </a:accent5>
        <a:accent6>
          <a:srgbClr val="00539B"/>
        </a:accent6>
        <a:hlink>
          <a:srgbClr val="FCB034"/>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deshop-Blue-Ocean-Animated">
  <a:themeElements>
    <a:clrScheme name="Custom 28">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BC071E"/>
      </a:hlink>
      <a:folHlink>
        <a:srgbClr val="B816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2302</Words>
  <Application>Microsoft Office PowerPoint</Application>
  <PresentationFormat>On-screen Show (4:3)</PresentationFormat>
  <Paragraphs>489</Paragraphs>
  <Slides>37</Slides>
  <Notes>9</Notes>
  <HiddenSlides>2</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Office Theme</vt:lpstr>
      <vt:lpstr>1_MC_plantilla</vt:lpstr>
      <vt:lpstr>Default Design</vt:lpstr>
      <vt:lpstr>Slideshop-Blue-Ocean-Animated</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 Gaps</vt:lpstr>
      <vt:lpstr>Are we paying attention?</vt:lpstr>
      <vt:lpstr>Multi-Layered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Michael Scheidell, CISO</vt:lpstr>
      <vt:lpstr>PowerPoint Presentation</vt:lpstr>
      <vt:lpstr>PowerPoint Presentation</vt:lpstr>
      <vt:lpstr>PowerPoint Presentation</vt:lpstr>
      <vt:lpstr>PowerPoint Presentation</vt:lpstr>
      <vt:lpstr>PowerPoint Presentation</vt:lpstr>
      <vt:lpstr>PowerPoint Presentation</vt:lpstr>
      <vt:lpstr>Network Security Overview</vt:lpstr>
      <vt:lpstr>About us…</vt:lpstr>
      <vt:lpstr>Basic Network Topology</vt:lpstr>
      <vt:lpstr>Edge Routing</vt:lpstr>
      <vt:lpstr>Edge Security</vt:lpstr>
      <vt:lpstr>Core Routing and Switching</vt:lpstr>
      <vt:lpstr>Rack Routing and Switching</vt:lpstr>
      <vt:lpstr>Client Firewalling</vt:lpstr>
      <vt:lpstr>Client Server</vt:lpstr>
      <vt:lpstr>Thank You</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9</cp:revision>
  <dcterms:created xsi:type="dcterms:W3CDTF">2013-03-28T14:42:31Z</dcterms:created>
  <dcterms:modified xsi:type="dcterms:W3CDTF">2013-03-28T14:53:25Z</dcterms:modified>
</cp:coreProperties>
</file>